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711" r:id="rId6"/>
    <p:sldId id="712" r:id="rId7"/>
    <p:sldId id="715" r:id="rId8"/>
    <p:sldId id="716" r:id="rId9"/>
    <p:sldId id="767" r:id="rId10"/>
    <p:sldId id="774" r:id="rId11"/>
    <p:sldId id="775" r:id="rId12"/>
    <p:sldId id="784" r:id="rId13"/>
    <p:sldId id="785" r:id="rId14"/>
    <p:sldId id="782" r:id="rId15"/>
    <p:sldId id="776" r:id="rId16"/>
    <p:sldId id="783" r:id="rId17"/>
    <p:sldId id="787" r:id="rId18"/>
    <p:sldId id="789" r:id="rId19"/>
    <p:sldId id="788" r:id="rId20"/>
    <p:sldId id="790" r:id="rId21"/>
    <p:sldId id="779" r:id="rId22"/>
    <p:sldId id="780" r:id="rId23"/>
    <p:sldId id="781" r:id="rId24"/>
    <p:sldId id="791" r:id="rId25"/>
    <p:sldId id="777" r:id="rId26"/>
    <p:sldId id="792" r:id="rId27"/>
    <p:sldId id="778" r:id="rId28"/>
    <p:sldId id="793" r:id="rId29"/>
    <p:sldId id="794" r:id="rId30"/>
    <p:sldId id="795"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52"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0" y="-48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671097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843356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440576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751003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74219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764759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96829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750054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803237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80975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2886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792751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931792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78383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757633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56382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8555012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396334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16763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7.xml"/><Relationship Id="rId1" Type="http://schemas.openxmlformats.org/officeDocument/2006/relationships/slideMaster" Target="../slideMasters/slideMaster1.xml"/><Relationship Id="rId5" Type="http://schemas.openxmlformats.org/officeDocument/2006/relationships/slide" Target="../slides/slide21.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938374" y="620688"/>
            <a:ext cx="95410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P9 – Updating Cash</a:t>
            </a:r>
            <a:r>
              <a:rPr lang="en-GB" sz="1100" b="1" baseline="0" dirty="0" smtClean="0">
                <a:latin typeface="Arial" panose="020B0604020202020204" pitchFamily="34" charset="0"/>
                <a:cs typeface="Arial" panose="020B0604020202020204" pitchFamily="34" charset="0"/>
              </a:rPr>
              <a:t> Book</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047219" y="620688"/>
            <a:ext cx="25202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P10 – Bank Reconciliation Statement</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635006" y="620688"/>
            <a:ext cx="165618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P11 – Payment Methods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 action="ppaction://noaction"/>
          </p:cNvPr>
          <p:cNvSpPr/>
          <p:nvPr userDrawn="1"/>
        </p:nvSpPr>
        <p:spPr>
          <a:xfrm>
            <a:off x="6358697" y="620688"/>
            <a:ext cx="151216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P12 – Bank Statement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LO5%20-%20Tasks/LO5%20-%20Task%2003%20-%20Bank%20Reconciliation%20Statement.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hyperlink" Target="LO5%20-%20Tasks/10.1%20-%20Bank%20Reconcilliation%20Statement.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www.telegraph.co.uk/financial-services/money-comparison/current-accounts/contactless-payment-security/" TargetMode="External"/><Relationship Id="rId7"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LO5%20-%20Tasks/11.1%20-%20Credit%20Card.jpg" TargetMode="External"/><Relationship Id="rId5" Type="http://schemas.openxmlformats.org/officeDocument/2006/relationships/image" Target="../media/image14.gif"/><Relationship Id="rId10" Type="http://schemas.openxmlformats.org/officeDocument/2006/relationships/image" Target="../media/image17.png"/><Relationship Id="rId4" Type="http://schemas.openxmlformats.org/officeDocument/2006/relationships/image" Target="../media/image13.jpeg"/><Relationship Id="rId9" Type="http://schemas.openxmlformats.org/officeDocument/2006/relationships/hyperlink" Target="LO5%20-%20Tasks/11.1%20-%20Contactless.pn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bbc.co.uk/news/business-26836380" TargetMode="External"/><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LO5%20-%20Tasks/LO5%20-%20Task%2003%20-%20Bank%20Reconciliation%20Statement.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able to reconcile a Cash Book with a Bank Statement</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03478"/>
            <a:ext cx="1679848" cy="161335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86753" y="1110352"/>
          <a:ext cx="8533720" cy="4114800"/>
        </p:xfrm>
        <a:graphic>
          <a:graphicData uri="http://schemas.openxmlformats.org/drawingml/2006/table">
            <a:tbl>
              <a:tblPr firstRow="1" bandRow="1">
                <a:tableStyleId>{5C22544A-7EE6-4342-B048-85BDC9FD1C3A}</a:tableStyleId>
              </a:tblPr>
              <a:tblGrid>
                <a:gridCol w="2133430"/>
                <a:gridCol w="3735993"/>
                <a:gridCol w="1440160"/>
                <a:gridCol w="1224137"/>
              </a:tblGrid>
              <a:tr h="370840">
                <a:tc gridSpan="4">
                  <a:txBody>
                    <a:bodyPr/>
                    <a:lstStyle/>
                    <a:p>
                      <a:pPr algn="ctr"/>
                      <a:r>
                        <a:rPr lang="en-GB" sz="2400" b="1" dirty="0" smtClean="0">
                          <a:latin typeface="Arial" panose="020B0604020202020204" pitchFamily="34" charset="0"/>
                          <a:cs typeface="Arial" panose="020B0604020202020204" pitchFamily="34" charset="0"/>
                        </a:rPr>
                        <a:t>Bank Statement Extract</a:t>
                      </a:r>
                      <a:endParaRPr lang="en-GB" sz="2400" b="1"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r>
                        <a:rPr lang="en-GB" sz="2400" b="1" dirty="0" smtClean="0">
                          <a:latin typeface="Arial" panose="020B0604020202020204" pitchFamily="34" charset="0"/>
                          <a:cs typeface="Arial" panose="020B0604020202020204" pitchFamily="34" charset="0"/>
                        </a:rPr>
                        <a:t>Date</a:t>
                      </a:r>
                      <a:endParaRPr lang="en-GB" sz="2400" b="1" dirty="0">
                        <a:latin typeface="Arial" panose="020B0604020202020204" pitchFamily="34" charset="0"/>
                        <a:cs typeface="Arial" panose="020B0604020202020204" pitchFamily="34" charset="0"/>
                      </a:endParaRPr>
                    </a:p>
                  </a:txBody>
                  <a:tcPr/>
                </a:tc>
                <a:tc>
                  <a:txBody>
                    <a:bodyPr/>
                    <a:lstStyle/>
                    <a:p>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Dr</a:t>
                      </a:r>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Cr</a:t>
                      </a:r>
                      <a:endParaRPr lang="en-GB" sz="2400" b="1"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Balance b/d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254</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 Offa</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278</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12</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P Iqbal</a:t>
                      </a:r>
                    </a:p>
                  </a:txBody>
                  <a:tcPr/>
                </a:tc>
                <a:tc>
                  <a:txBody>
                    <a:bodyPr/>
                    <a:lstStyle/>
                    <a:p>
                      <a:pPr algn="r"/>
                      <a:r>
                        <a:rPr lang="en-GB" sz="2400" dirty="0" smtClean="0">
                          <a:latin typeface="Arial" panose="020B0604020202020204" pitchFamily="34" charset="0"/>
                          <a:cs typeface="Arial" panose="020B0604020202020204" pitchFamily="34" charset="0"/>
                        </a:rPr>
                        <a:t>182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16</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Bank Charges</a:t>
                      </a:r>
                    </a:p>
                  </a:txBody>
                  <a:tcPr/>
                </a:tc>
                <a:tc>
                  <a:txBody>
                    <a:bodyPr/>
                    <a:lstStyle/>
                    <a:p>
                      <a:pPr algn="r"/>
                      <a:r>
                        <a:rPr lang="en-GB" sz="2400" dirty="0" smtClean="0">
                          <a:latin typeface="Arial" panose="020B0604020202020204" pitchFamily="34" charset="0"/>
                          <a:cs typeface="Arial" panose="020B0604020202020204" pitchFamily="34" charset="0"/>
                        </a:rPr>
                        <a:t>45</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18</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J Smith</a:t>
                      </a: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352</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24</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D Virgin</a:t>
                      </a:r>
                    </a:p>
                  </a:txBody>
                  <a:tcPr/>
                </a:tc>
                <a:tc>
                  <a:txBody>
                    <a:bodyPr/>
                    <a:lstStyle/>
                    <a:p>
                      <a:pPr algn="r"/>
                      <a:r>
                        <a:rPr lang="en-GB" sz="2400" dirty="0" smtClean="0">
                          <a:latin typeface="Arial" panose="020B0604020202020204" pitchFamily="34" charset="0"/>
                          <a:cs typeface="Arial" panose="020B0604020202020204" pitchFamily="34" charset="0"/>
                        </a:rPr>
                        <a:t>62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29</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Credit</a:t>
                      </a:r>
                      <a:r>
                        <a:rPr lang="en-GB" sz="2400" baseline="0" dirty="0" smtClean="0">
                          <a:latin typeface="Arial" panose="020B0604020202020204" pitchFamily="34" charset="0"/>
                          <a:cs typeface="Arial" panose="020B0604020202020204" pitchFamily="34" charset="0"/>
                        </a:rPr>
                        <a:t> transfer: XYZ Ltd.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155</a:t>
                      </a:r>
                      <a:endParaRPr lang="en-GB" sz="2400" dirty="0">
                        <a:latin typeface="Arial" panose="020B0604020202020204" pitchFamily="34" charset="0"/>
                        <a:cs typeface="Arial" panose="020B0604020202020204" pitchFamily="34" charset="0"/>
                      </a:endParaRPr>
                    </a:p>
                  </a:txBody>
                  <a:tcPr/>
                </a:tc>
              </a:tr>
            </a:tbl>
          </a:graphicData>
        </a:graphic>
      </p:graphicFrame>
      <p:sp>
        <p:nvSpPr>
          <p:cNvPr id="5" name="Rectangle 4"/>
          <p:cNvSpPr/>
          <p:nvPr/>
        </p:nvSpPr>
        <p:spPr>
          <a:xfrm>
            <a:off x="288207" y="5622339"/>
            <a:ext cx="8532266" cy="461665"/>
          </a:xfrm>
          <a:prstGeom prst="rect">
            <a:avLst/>
          </a:prstGeom>
        </p:spPr>
        <p:txBody>
          <a:bodyPr wrap="square">
            <a:spAutoFit/>
          </a:bodyPr>
          <a:lstStyle/>
          <a:p>
            <a:r>
              <a:rPr lang="en-GB" sz="2400" b="1" dirty="0" smtClean="0">
                <a:solidFill>
                  <a:srgbClr val="FF0000"/>
                </a:solidFill>
                <a:latin typeface="Arial" panose="020B0604020202020204" pitchFamily="34" charset="0"/>
              </a:rPr>
              <a:t>P9.2 – Task 02 </a:t>
            </a:r>
            <a:r>
              <a:rPr lang="en-GB" sz="2400" dirty="0" smtClean="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Update the cash book from the data given.</a:t>
            </a:r>
            <a:endParaRPr lang="en-GB" sz="2400" dirty="0">
              <a:solidFill>
                <a:srgbClr val="FF0000"/>
              </a:solidFill>
              <a:latin typeface="Arial" panose="020B0604020202020204" pitchFamily="34" charset="0"/>
            </a:endParaRPr>
          </a:p>
        </p:txBody>
      </p:sp>
      <p:sp>
        <p:nvSpPr>
          <p:cNvPr id="6" name="TextBox 5">
            <a:hlinkClick r:id="rId3" action="ppaction://hlinkfile"/>
          </p:cNvPr>
          <p:cNvSpPr txBox="1"/>
          <p:nvPr/>
        </p:nvSpPr>
        <p:spPr>
          <a:xfrm>
            <a:off x="8321859" y="5853171"/>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
        <p:nvSpPr>
          <p:cNvPr id="7" name="Title 2"/>
          <p:cNvSpPr>
            <a:spLocks noGrp="1"/>
          </p:cNvSpPr>
          <p:nvPr>
            <p:ph type="title"/>
          </p:nvPr>
        </p:nvSpPr>
        <p:spPr>
          <a:xfrm>
            <a:off x="70266" y="72008"/>
            <a:ext cx="8859452" cy="548680"/>
          </a:xfrm>
        </p:spPr>
        <p:txBody>
          <a:bodyPr>
            <a:noAutofit/>
          </a:bodyPr>
          <a:lstStyle/>
          <a:p>
            <a:r>
              <a:rPr lang="en-US" sz="3200" dirty="0" smtClean="0"/>
              <a:t>P9.2 </a:t>
            </a:r>
            <a:r>
              <a:rPr lang="en-US" sz="3200" dirty="0"/>
              <a:t>- How to </a:t>
            </a:r>
            <a:r>
              <a:rPr lang="en-US" sz="3200" dirty="0" smtClean="0"/>
              <a:t>Update </a:t>
            </a:r>
            <a:r>
              <a:rPr lang="en-US" sz="3200" dirty="0"/>
              <a:t>the </a:t>
            </a:r>
            <a:r>
              <a:rPr lang="en-US" sz="3200" dirty="0" smtClean="0"/>
              <a:t>Cash Book </a:t>
            </a:r>
            <a:endParaRPr lang="en-US" sz="3200" dirty="0"/>
          </a:p>
        </p:txBody>
      </p:sp>
    </p:spTree>
    <p:extLst>
      <p:ext uri="{BB962C8B-B14F-4D97-AF65-F5344CB8AC3E}">
        <p14:creationId xmlns:p14="http://schemas.microsoft.com/office/powerpoint/2010/main" val="166390736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P10.2 </a:t>
            </a:r>
            <a:r>
              <a:rPr lang="en-US" sz="3200" dirty="0"/>
              <a:t>– </a:t>
            </a:r>
            <a:r>
              <a:rPr lang="en-US" sz="3200" dirty="0" smtClean="0"/>
              <a:t>A Bank Reconciliation Statement</a:t>
            </a:r>
            <a:endParaRPr lang="en-US" sz="3200" dirty="0"/>
          </a:p>
        </p:txBody>
      </p:sp>
      <p:pic>
        <p:nvPicPr>
          <p:cNvPr id="1026" name="Picture 2" descr="Image result for bank reconciliation state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37" y="2694404"/>
            <a:ext cx="3542899" cy="38679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1052736"/>
            <a:ext cx="8568952" cy="156966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A bank reconciliation statement is a statement that is prepared to reconcile the balances shown by the cash book and the pass book by finding the causes of difference between two balances.</a:t>
            </a:r>
          </a:p>
          <a:p>
            <a:pPr marL="285750" indent="-285750">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“Bank reconciliation statement is prepared at periodical intervals with a view to indicate the items which cause disagreement between the balance as per the bank columns of the cash book as the bank pass book on the given date.</a:t>
            </a:r>
            <a:endParaRPr lang="en-US" sz="1600" b="0" i="0" dirty="0">
              <a:effectLst/>
              <a:latin typeface="Arial" panose="020B0604020202020204" pitchFamily="34" charset="0"/>
              <a:cs typeface="Arial" panose="020B0604020202020204" pitchFamily="34" charset="0"/>
            </a:endParaRPr>
          </a:p>
        </p:txBody>
      </p:sp>
      <p:pic>
        <p:nvPicPr>
          <p:cNvPr id="3" name="Picture 2">
            <a:hlinkClick r:id="rId4" action="ppaction://hlinkfile"/>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120" y="2690579"/>
            <a:ext cx="3081837" cy="3953468"/>
          </a:xfrm>
          <a:prstGeom prst="rect">
            <a:avLst/>
          </a:prstGeom>
        </p:spPr>
      </p:pic>
    </p:spTree>
    <p:extLst>
      <p:ext uri="{BB962C8B-B14F-4D97-AF65-F5344CB8AC3E}">
        <p14:creationId xmlns:p14="http://schemas.microsoft.com/office/powerpoint/2010/main" val="187226418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09759251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00" dirty="0"/>
              <a:t>Bank reconciliation statement is an important technique by which the accuracy of the bank balance shown by the pass book and cash book is ensured. The need and importance of bank reconciliation statement can be summarized in the following points</a:t>
            </a:r>
            <a:r>
              <a:rPr lang="en-US" sz="1500" dirty="0" smtClean="0"/>
              <a:t>.</a:t>
            </a:r>
            <a:endParaRPr lang="en-US" sz="1500" dirty="0"/>
          </a:p>
          <a:p>
            <a:pPr marL="631825" indent="-271463">
              <a:buClr>
                <a:srgbClr val="00B050"/>
              </a:buClr>
              <a:buFont typeface="Arial" panose="020B0604020202020204" pitchFamily="34" charset="0"/>
              <a:buChar char="•"/>
            </a:pPr>
            <a:r>
              <a:rPr lang="en-US" sz="1500" dirty="0" smtClean="0"/>
              <a:t>It </a:t>
            </a:r>
            <a:r>
              <a:rPr lang="en-US" sz="1500" dirty="0"/>
              <a:t>ensures the accuracy of the balances shown by the pass book and cash book.</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provides a check on the accuracy of entries made in both the books.</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helps to detect and rectify any error committed in both the books.</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helps to update the cash book by discovering some entries not yet recorded.</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indicates any undue delay in the collection and clearance of some cheques</a:t>
            </a:r>
            <a:r>
              <a:rPr lang="en-US" sz="1500" dirty="0" smtClean="0"/>
              <a:t>.</a:t>
            </a:r>
          </a:p>
          <a:p>
            <a:pPr marL="631825" indent="-271463">
              <a:buClr>
                <a:srgbClr val="00B050"/>
              </a:buClr>
              <a:buFont typeface="Arial" panose="020B0604020202020204" pitchFamily="34" charset="0"/>
              <a:buChar char="•"/>
            </a:pPr>
            <a:r>
              <a:rPr lang="en-US" sz="1500" dirty="0" smtClean="0"/>
              <a:t>Cash </a:t>
            </a:r>
            <a:r>
              <a:rPr lang="en-US" sz="1500" dirty="0"/>
              <a:t>is the most vulnerable asset of an entity. Bank reconciliations provide the necessary control mechanism to help protect the valuable resource through uncovering irregularities such as unauthorized bank withdrawals. </a:t>
            </a:r>
            <a:endParaRPr lang="en-US" sz="1500" dirty="0" smtClean="0"/>
          </a:p>
          <a:p>
            <a:pPr marL="631825" indent="-271463">
              <a:buClr>
                <a:srgbClr val="00B050"/>
              </a:buClr>
              <a:buFont typeface="Arial" panose="020B0604020202020204" pitchFamily="34" charset="0"/>
              <a:buChar char="•"/>
            </a:pPr>
            <a:r>
              <a:rPr lang="en-US" sz="1500" dirty="0" smtClean="0"/>
              <a:t>If </a:t>
            </a:r>
            <a:r>
              <a:rPr lang="en-US" sz="1500" dirty="0"/>
              <a:t>the bank balance appearing in the accounting records can be confirmed to be correct by comparing it with the bank statement balance, it provides added comfort that the bank transactions have been recorded correctly in the company records.</a:t>
            </a:r>
          </a:p>
          <a:p>
            <a:pPr marL="631825" indent="-271463">
              <a:buClr>
                <a:srgbClr val="00B050"/>
              </a:buClr>
              <a:buFont typeface="Arial" panose="020B0604020202020204" pitchFamily="34" charset="0"/>
              <a:buChar char="•"/>
            </a:pPr>
            <a:r>
              <a:rPr lang="en-US" sz="1500" dirty="0"/>
              <a:t>Monthly preparation of bank reconciliation assists in the regular monitoring of cash flows of a business</a:t>
            </a:r>
            <a:r>
              <a:rPr lang="en-US" sz="1500" dirty="0" smtClean="0"/>
              <a:t>.</a:t>
            </a:r>
          </a:p>
          <a:p>
            <a:pPr marL="285750" indent="-285750">
              <a:buClr>
                <a:srgbClr val="00B050"/>
              </a:buClr>
              <a:buFont typeface="Wingdings 3" panose="05040102010807070707" pitchFamily="18" charset="2"/>
              <a:buChar char=""/>
            </a:pPr>
            <a:r>
              <a:rPr lang="en-US" sz="1500" b="1" dirty="0" smtClean="0">
                <a:solidFill>
                  <a:srgbClr val="FF0000"/>
                </a:solidFill>
              </a:rPr>
              <a:t>P10.1 – Task 03 - </a:t>
            </a:r>
            <a:r>
              <a:rPr lang="en-US" sz="1500" dirty="0" smtClean="0">
                <a:solidFill>
                  <a:srgbClr val="FF0000"/>
                </a:solidFill>
              </a:rPr>
              <a:t>In your presentation from LO1 or in report form, explain the needs and benefits of a </a:t>
            </a:r>
            <a:r>
              <a:rPr lang="en-US" sz="1500" dirty="0">
                <a:solidFill>
                  <a:srgbClr val="FF0000"/>
                </a:solidFill>
              </a:rPr>
              <a:t>bank reconciliation </a:t>
            </a:r>
            <a:r>
              <a:rPr lang="en-US" sz="1500" dirty="0" smtClean="0">
                <a:solidFill>
                  <a:srgbClr val="FF0000"/>
                </a:solidFill>
              </a:rPr>
              <a:t>statements.</a:t>
            </a:r>
            <a:endParaRPr lang="en-US" sz="1500" dirty="0">
              <a:solidFill>
                <a:srgbClr val="FF0000"/>
              </a:solidFill>
            </a:endParaRP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P10.1 – The Need For A Bank Reconciliation Statement</a:t>
            </a:r>
            <a:endParaRPr lang="en-US" sz="2800" dirty="0"/>
          </a:p>
        </p:txBody>
      </p:sp>
    </p:spTree>
    <p:extLst>
      <p:ext uri="{BB962C8B-B14F-4D97-AF65-F5344CB8AC3E}">
        <p14:creationId xmlns:p14="http://schemas.microsoft.com/office/powerpoint/2010/main" val="80785789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1200329"/>
          </a:xfrm>
          <a:prstGeom prst="rect">
            <a:avLst/>
          </a:prstGeom>
        </p:spPr>
        <p:txBody>
          <a:bodyPr wrap="square">
            <a:spAutoFit/>
          </a:bodyPr>
          <a:lstStyle/>
          <a:p>
            <a:pPr>
              <a:buClr>
                <a:srgbClr val="00B050"/>
              </a:buClr>
            </a:pPr>
            <a:r>
              <a:rPr lang="en-US" b="1" dirty="0" smtClean="0"/>
              <a:t>Balance </a:t>
            </a:r>
            <a:r>
              <a:rPr lang="en-US" b="1" dirty="0"/>
              <a:t>as per corrected Cash Book</a:t>
            </a:r>
          </a:p>
          <a:p>
            <a:pPr marL="360363" indent="-360363">
              <a:buClr>
                <a:srgbClr val="00B050"/>
              </a:buClr>
              <a:buFont typeface="Wingdings 3" panose="05040102010807070707" pitchFamily="18" charset="2"/>
              <a:buChar char=""/>
            </a:pPr>
            <a:r>
              <a:rPr lang="en-US" dirty="0" smtClean="0"/>
              <a:t>This </a:t>
            </a:r>
            <a:r>
              <a:rPr lang="en-US" dirty="0"/>
              <a:t>is the starting point of a bank reconciliation. Corrected bank balance is calculated by adjusting the cash book ledger balance for transactions that are recorded by the bank but not by the entity as shown below</a:t>
            </a:r>
            <a:r>
              <a:rPr lang="en-US" dirty="0" smtClean="0"/>
              <a:t>:</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3" name="Picture 2"/>
          <p:cNvPicPr>
            <a:picLocks noChangeAspect="1"/>
          </p:cNvPicPr>
          <p:nvPr/>
        </p:nvPicPr>
        <p:blipFill rotWithShape="1">
          <a:blip r:embed="rId3"/>
          <a:srcRect l="28416" t="25391" r="21775" b="22438"/>
          <a:stretch/>
        </p:blipFill>
        <p:spPr>
          <a:xfrm>
            <a:off x="1187623" y="2276872"/>
            <a:ext cx="6480721" cy="3816424"/>
          </a:xfrm>
          <a:prstGeom prst="rect">
            <a:avLst/>
          </a:prstGeom>
        </p:spPr>
      </p:pic>
      <p:sp>
        <p:nvSpPr>
          <p:cNvPr id="4" name="Rectangle 3"/>
          <p:cNvSpPr/>
          <p:nvPr/>
        </p:nvSpPr>
        <p:spPr>
          <a:xfrm>
            <a:off x="251518" y="6021288"/>
            <a:ext cx="8568953" cy="64633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solidFill>
                  <a:srgbClr val="252525"/>
                </a:solidFill>
                <a:latin typeface="Arial" panose="020B0604020202020204" pitchFamily="34" charset="0"/>
              </a:rPr>
              <a:t>Bank Reconciliation statement is prepared after corrected Cash Book balance is calculated as described above:</a:t>
            </a:r>
            <a:endParaRPr lang="en-GB" dirty="0"/>
          </a:p>
        </p:txBody>
      </p:sp>
    </p:spTree>
    <p:extLst>
      <p:ext uri="{BB962C8B-B14F-4D97-AF65-F5344CB8AC3E}">
        <p14:creationId xmlns:p14="http://schemas.microsoft.com/office/powerpoint/2010/main" val="242471828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5995" y="3501008"/>
            <a:ext cx="8568953" cy="3388620"/>
          </a:xfrm>
          <a:prstGeom prst="rect">
            <a:avLst/>
          </a:prstGeom>
        </p:spPr>
        <p:txBody>
          <a:bodyPr wrap="square">
            <a:spAutoFit/>
          </a:bodyPr>
          <a:lstStyle/>
          <a:p>
            <a:pPr>
              <a:buClr>
                <a:srgbClr val="00B050"/>
              </a:buClr>
            </a:pPr>
            <a:r>
              <a:rPr lang="en-US" sz="1500" b="1" dirty="0" smtClean="0"/>
              <a:t>Errors In Bank Statement</a:t>
            </a:r>
            <a:endParaRPr lang="en-US" sz="1500" b="1" dirty="0"/>
          </a:p>
          <a:p>
            <a:pPr marL="360363" indent="-360363">
              <a:buClr>
                <a:srgbClr val="00B050"/>
              </a:buClr>
              <a:buFont typeface="Wingdings 3" panose="05040102010807070707" pitchFamily="18" charset="2"/>
              <a:buChar char=""/>
            </a:pPr>
            <a:r>
              <a:rPr lang="en-US" sz="1500" dirty="0"/>
              <a:t>Errors or omissions by the bank can lead to a difference between the balance as per bank statement and the balance as per cash book. For instance, bank may incorrectly record the deposits or withdrawals of another account into the company's bank account. Likewise, a deposit or withdrawal be erroneously recorded twice by the bank. Such discrepancies would cause the balance shown in the bank statement to be higher or lower than cash book balance depending on the nature of the error or the omission. The differences must be intimated to the bank for timely </a:t>
            </a:r>
            <a:r>
              <a:rPr lang="en-US" sz="1500" dirty="0" smtClean="0"/>
              <a:t>correction.</a:t>
            </a:r>
          </a:p>
          <a:p>
            <a:pPr>
              <a:buClr>
                <a:srgbClr val="00B050"/>
              </a:buClr>
            </a:pPr>
            <a:r>
              <a:rPr lang="en-US" sz="1500" b="1" dirty="0" smtClean="0"/>
              <a:t>Example</a:t>
            </a:r>
          </a:p>
          <a:p>
            <a:pPr marL="360363" indent="-360363">
              <a:buClr>
                <a:srgbClr val="00B050"/>
              </a:buClr>
              <a:buFont typeface="Wingdings 3" panose="05040102010807070707" pitchFamily="18" charset="2"/>
              <a:buChar char=""/>
            </a:pPr>
            <a:r>
              <a:rPr lang="en-US" sz="1500" dirty="0" smtClean="0"/>
              <a:t>ABC </a:t>
            </a:r>
            <a:r>
              <a:rPr lang="en-US" sz="1500" dirty="0"/>
              <a:t>&amp; Co.'s bank statement for the month of December 2010 shows that bank charges of $500 have been incorrectly been recorded twice by the bank. As the balance as per bank statement would be lower than the balance as per ABC &amp; Co.'s cash book due to the error, $500 must be subtracted from the balance as per cash book in the bank reconciliation statement.</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2" name="Picture 1"/>
          <p:cNvPicPr>
            <a:picLocks noChangeAspect="1"/>
          </p:cNvPicPr>
          <p:nvPr/>
        </p:nvPicPr>
        <p:blipFill rotWithShape="1">
          <a:blip r:embed="rId3"/>
          <a:srcRect l="28416" t="33266" r="21775" b="23423"/>
          <a:stretch/>
        </p:blipFill>
        <p:spPr>
          <a:xfrm>
            <a:off x="1907704" y="1052736"/>
            <a:ext cx="4968552" cy="2429069"/>
          </a:xfrm>
          <a:prstGeom prst="rect">
            <a:avLst/>
          </a:prstGeom>
        </p:spPr>
      </p:pic>
    </p:spTree>
    <p:extLst>
      <p:ext uri="{BB962C8B-B14F-4D97-AF65-F5344CB8AC3E}">
        <p14:creationId xmlns:p14="http://schemas.microsoft.com/office/powerpoint/2010/main" val="139639862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509200"/>
          </a:xfrm>
          <a:prstGeom prst="rect">
            <a:avLst/>
          </a:prstGeom>
        </p:spPr>
        <p:txBody>
          <a:bodyPr wrap="square">
            <a:spAutoFit/>
          </a:bodyPr>
          <a:lstStyle/>
          <a:p>
            <a:pPr>
              <a:buClr>
                <a:srgbClr val="00B050"/>
              </a:buClr>
            </a:pPr>
            <a:r>
              <a:rPr lang="en-US" sz="1600" b="1" dirty="0" smtClean="0"/>
              <a:t>Example</a:t>
            </a:r>
            <a:endParaRPr lang="en-US" sz="1600" b="1" dirty="0"/>
          </a:p>
          <a:p>
            <a:pPr marL="360363" indent="-360363">
              <a:buClr>
                <a:srgbClr val="00B050"/>
              </a:buClr>
              <a:buFont typeface="Wingdings 3" panose="05040102010807070707" pitchFamily="18" charset="2"/>
              <a:buChar char=""/>
            </a:pPr>
            <a:r>
              <a:rPr lang="en-US" sz="1600" dirty="0" smtClean="0"/>
              <a:t>ABC </a:t>
            </a:r>
            <a:r>
              <a:rPr lang="en-US" sz="1600" dirty="0"/>
              <a:t>&amp; Co. purchases goods worth $2000 and writes a cheque of the same amount in favor of the supplier on 28 </a:t>
            </a:r>
            <a:r>
              <a:rPr lang="en-US" sz="1600" dirty="0" smtClean="0"/>
              <a:t>Dec </a:t>
            </a:r>
            <a:r>
              <a:rPr lang="en-US" sz="1600" dirty="0"/>
              <a:t>2010. </a:t>
            </a:r>
            <a:r>
              <a:rPr lang="en-US" sz="1600" dirty="0" smtClean="0"/>
              <a:t>This </a:t>
            </a:r>
            <a:r>
              <a:rPr lang="en-US" sz="1600" dirty="0"/>
              <a:t>accounting entry was recorded by the entity on that date</a:t>
            </a:r>
            <a:r>
              <a:rPr lang="en-US" sz="1600" dirty="0" smtClean="0"/>
              <a:t>:</a:t>
            </a:r>
          </a:p>
          <a:p>
            <a:pPr marL="360363" indent="-360363">
              <a:buClr>
                <a:srgbClr val="00B050"/>
              </a:buClr>
              <a:buFont typeface="Wingdings 3" panose="05040102010807070707" pitchFamily="18" charset="2"/>
              <a:buChar char=""/>
            </a:pPr>
            <a:endParaRPr lang="en-US" sz="1600" dirty="0" smtClean="0"/>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a:buClr>
                <a:srgbClr val="00B050"/>
              </a:buClr>
            </a:pPr>
            <a:endParaRPr lang="en-US" sz="1600" dirty="0" smtClean="0"/>
          </a:p>
          <a:p>
            <a:pPr>
              <a:buClr>
                <a:srgbClr val="00B050"/>
              </a:buClr>
            </a:pPr>
            <a:endParaRPr lang="en-US" sz="1600" dirty="0" smtClean="0"/>
          </a:p>
          <a:p>
            <a:pPr marL="360363" indent="-360363">
              <a:buClr>
                <a:srgbClr val="00B050"/>
              </a:buClr>
              <a:buFont typeface="Wingdings 3" panose="05040102010807070707" pitchFamily="18" charset="2"/>
              <a:buChar char=""/>
            </a:pPr>
            <a:r>
              <a:rPr lang="en-US" sz="1600" dirty="0"/>
              <a:t>The supplier however does not present the cheque until 3 </a:t>
            </a:r>
            <a:r>
              <a:rPr lang="en-US" sz="1600" dirty="0" err="1"/>
              <a:t>Janaury</a:t>
            </a:r>
            <a:r>
              <a:rPr lang="en-US" sz="1600" dirty="0"/>
              <a:t> 2011. Therefore, $2000 of unpresented cheques should appear in the bank reconciliation on 31 December 2010 because the bank had not accounted for the transaction by that date even though ABC &amp; Co. had recorded the payment in its cash book on the date of payment</a:t>
            </a:r>
            <a:r>
              <a:rPr lang="en-US" sz="1600" dirty="0" smtClean="0"/>
              <a:t>.</a:t>
            </a:r>
          </a:p>
          <a:p>
            <a:pPr>
              <a:buClr>
                <a:srgbClr val="00B050"/>
              </a:buClr>
            </a:pPr>
            <a:r>
              <a:rPr lang="en-US" sz="1600" b="1" dirty="0" smtClean="0"/>
              <a:t>Uncredited Deposits</a:t>
            </a:r>
            <a:endParaRPr lang="en-US" sz="1600" b="1" dirty="0"/>
          </a:p>
          <a:p>
            <a:pPr marL="360363" indent="-360363">
              <a:buClr>
                <a:srgbClr val="00B050"/>
              </a:buClr>
              <a:buFont typeface="Wingdings 3" panose="05040102010807070707" pitchFamily="18" charset="2"/>
              <a:buChar char=""/>
            </a:pPr>
            <a:r>
              <a:rPr lang="en-US" sz="1600" dirty="0" smtClean="0"/>
              <a:t>Uncredited Deposits, </a:t>
            </a:r>
            <a:r>
              <a:rPr lang="en-US" sz="1600" dirty="0"/>
              <a:t>also known as outstanding deposits, are those deposits that are not reflected in the bank statement on the reconciliation date due to the time lag between when a company deposits cash or cheque in its account and when the bank credits it. Since the company records the increase in bank balance in its accounting records as soon as the cash or cheque is deposited, the balance as per bank statement would be lower than the balance as per cash book until the deposit is processed by the bank. Therefore, any outstanding deposits must be subtracted from the balance as per cash book in the bank reconciliation statement</a:t>
            </a:r>
            <a:r>
              <a:rPr lang="en-US" sz="1600" dirty="0" smtClean="0"/>
              <a:t>.</a:t>
            </a:r>
            <a:endParaRPr lang="en-US" sz="1600" dirty="0"/>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3" name="Picture 2"/>
          <p:cNvPicPr>
            <a:picLocks noChangeAspect="1"/>
          </p:cNvPicPr>
          <p:nvPr/>
        </p:nvPicPr>
        <p:blipFill rotWithShape="1">
          <a:blip r:embed="rId3"/>
          <a:srcRect l="28416" t="48031" r="21775" b="37204"/>
          <a:stretch/>
        </p:blipFill>
        <p:spPr>
          <a:xfrm>
            <a:off x="683568" y="1814273"/>
            <a:ext cx="7960171" cy="1326695"/>
          </a:xfrm>
          <a:prstGeom prst="rect">
            <a:avLst/>
          </a:prstGeom>
        </p:spPr>
      </p:pic>
    </p:spTree>
    <p:extLst>
      <p:ext uri="{BB962C8B-B14F-4D97-AF65-F5344CB8AC3E}">
        <p14:creationId xmlns:p14="http://schemas.microsoft.com/office/powerpoint/2010/main" val="367431482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755422"/>
          </a:xfrm>
          <a:prstGeom prst="rect">
            <a:avLst/>
          </a:prstGeom>
        </p:spPr>
        <p:txBody>
          <a:bodyPr wrap="square">
            <a:spAutoFit/>
          </a:bodyPr>
          <a:lstStyle/>
          <a:p>
            <a:pPr>
              <a:buClr>
                <a:srgbClr val="00B050"/>
              </a:buClr>
            </a:pPr>
            <a:r>
              <a:rPr lang="en-US" sz="1600" b="1" dirty="0" smtClean="0"/>
              <a:t>Example</a:t>
            </a:r>
            <a:endParaRPr lang="en-US" sz="1600" dirty="0"/>
          </a:p>
          <a:p>
            <a:pPr marL="360363" indent="-360363">
              <a:buClr>
                <a:srgbClr val="00B050"/>
              </a:buClr>
              <a:buFont typeface="Wingdings 3" panose="05040102010807070707" pitchFamily="18" charset="2"/>
              <a:buChar char=""/>
            </a:pPr>
            <a:r>
              <a:rPr lang="en-US" sz="1600" dirty="0"/>
              <a:t>ABC &amp; Co. deposits a cheque of $1000 it had received from a credit customer on 29 December 2010. The following accounting entry was recorded by the company on that date</a:t>
            </a:r>
            <a:r>
              <a:rPr lang="en-US" sz="1600" dirty="0" smtClean="0"/>
              <a:t>:</a:t>
            </a:r>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a:buClr>
                <a:srgbClr val="00B050"/>
              </a:buClr>
            </a:pPr>
            <a:endParaRPr lang="en-US" sz="1600" dirty="0" smtClean="0"/>
          </a:p>
          <a:p>
            <a:pPr marL="360363" indent="-360363">
              <a:buClr>
                <a:srgbClr val="00B050"/>
              </a:buClr>
              <a:buFont typeface="Wingdings 3" panose="05040102010807070707" pitchFamily="18" charset="2"/>
              <a:buChar char=""/>
            </a:pPr>
            <a:r>
              <a:rPr lang="en-US" sz="1600" dirty="0"/>
              <a:t>While preparing a bank reconciliation statement, ABC &amp; Co. finds out that the bank had not credited the cheque in its account until 2nd January 2011. Therefore, $1000 of deposits in transit should appear in the bank reconciliation on 31 December 2010 because the bank had not accounted for the transaction by that date even though ABC &amp; Co. had recorded the receipt in its cash book on the date of deposit</a:t>
            </a:r>
            <a:r>
              <a:rPr lang="en-US" sz="1600" dirty="0" smtClean="0"/>
              <a:t>.</a:t>
            </a:r>
          </a:p>
          <a:p>
            <a:pPr>
              <a:buClr>
                <a:srgbClr val="00B050"/>
              </a:buClr>
            </a:pPr>
            <a:r>
              <a:rPr lang="en-US" sz="1600" b="1" dirty="0" smtClean="0"/>
              <a:t>Unpresented Cheques</a:t>
            </a:r>
          </a:p>
          <a:p>
            <a:pPr marL="360363" indent="-360363">
              <a:buClr>
                <a:srgbClr val="00B050"/>
              </a:buClr>
              <a:buFont typeface="Wingdings 3" panose="05040102010807070707" pitchFamily="18" charset="2"/>
              <a:buChar char=""/>
            </a:pPr>
            <a:r>
              <a:rPr lang="en-US" sz="1600" dirty="0"/>
              <a:t>These represent cheques that have been issued by an entity to a customer or another third party but which have not presented to the bank by the reconciliation date. Entity records the payment in its cash book as soon as the cheque is issued to the person but the bank records the transaction when it receives the cheque. This causes a timing difference in the recording of the payment</a:t>
            </a:r>
            <a:r>
              <a:rPr lang="en-US" sz="1600" dirty="0" smtClean="0"/>
              <a:t>.</a:t>
            </a:r>
            <a:endParaRPr lang="en-US" sz="1600" dirty="0"/>
          </a:p>
          <a:p>
            <a:pPr marL="360363" indent="-360363">
              <a:buClr>
                <a:srgbClr val="00B050"/>
              </a:buClr>
              <a:buFont typeface="Wingdings 3" panose="05040102010807070707" pitchFamily="18" charset="2"/>
              <a:buChar char=""/>
            </a:pPr>
            <a:r>
              <a:rPr lang="en-US" sz="1600" dirty="0"/>
              <a:t>As the bank would not have recorded the unpresented cheques, the balance appearing in bank statement would be higher than the cash book balance which is why the amount of outstanding cheques is added to the cash book balance in the bank reconciliation.</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4" name="Picture 3"/>
          <p:cNvPicPr>
            <a:picLocks noChangeAspect="1"/>
          </p:cNvPicPr>
          <p:nvPr/>
        </p:nvPicPr>
        <p:blipFill rotWithShape="1">
          <a:blip r:embed="rId3"/>
          <a:srcRect l="28416" t="58859" r="21775" b="26376"/>
          <a:stretch/>
        </p:blipFill>
        <p:spPr>
          <a:xfrm>
            <a:off x="1295635" y="1988840"/>
            <a:ext cx="6480721" cy="1080120"/>
          </a:xfrm>
          <a:prstGeom prst="rect">
            <a:avLst/>
          </a:prstGeom>
        </p:spPr>
      </p:pic>
    </p:spTree>
    <p:extLst>
      <p:ext uri="{BB962C8B-B14F-4D97-AF65-F5344CB8AC3E}">
        <p14:creationId xmlns:p14="http://schemas.microsoft.com/office/powerpoint/2010/main" val="306687517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632311"/>
          </a:xfrm>
          <a:prstGeom prst="rect">
            <a:avLst/>
          </a:prstGeom>
        </p:spPr>
        <p:txBody>
          <a:bodyPr wrap="square">
            <a:spAutoFit/>
          </a:bodyPr>
          <a:lstStyle/>
          <a:p>
            <a:pPr>
              <a:buClr>
                <a:srgbClr val="00B050"/>
              </a:buClr>
            </a:pPr>
            <a:r>
              <a:rPr lang="en-US" b="1" dirty="0" smtClean="0"/>
              <a:t>Example</a:t>
            </a:r>
            <a:endParaRPr lang="en-US" dirty="0"/>
          </a:p>
          <a:p>
            <a:pPr marL="360363" indent="-360363">
              <a:buClr>
                <a:srgbClr val="00B050"/>
              </a:buClr>
              <a:buFont typeface="Wingdings 3" panose="05040102010807070707" pitchFamily="18" charset="2"/>
              <a:buChar char=""/>
            </a:pPr>
            <a:r>
              <a:rPr lang="en-US" dirty="0"/>
              <a:t>ABC &amp; Co. purchases goods worth $2000 and writes a cheque of the same amount in favor of the supplier on 28 December 2010. Following accounting entry was recorded by the entity on that date</a:t>
            </a:r>
            <a:r>
              <a:rPr lang="en-US" dirty="0" smtClean="0"/>
              <a:t>:</a:t>
            </a:r>
          </a:p>
          <a:p>
            <a:pPr marL="360363" indent="-360363">
              <a:buClr>
                <a:srgbClr val="00B050"/>
              </a:buClr>
              <a:buFont typeface="Wingdings 3" panose="05040102010807070707" pitchFamily="18" charset="2"/>
              <a:buChar char=""/>
            </a:pPr>
            <a:endParaRPr lang="en-US" dirty="0"/>
          </a:p>
          <a:p>
            <a:pPr marL="360363" indent="-360363">
              <a:buClr>
                <a:srgbClr val="00B050"/>
              </a:buClr>
              <a:buFont typeface="Wingdings 3" panose="05040102010807070707" pitchFamily="18" charset="2"/>
              <a:buChar char=""/>
            </a:pPr>
            <a:endParaRPr lang="en-US" dirty="0" smtClean="0"/>
          </a:p>
          <a:p>
            <a:pPr marL="360363" indent="-360363">
              <a:buClr>
                <a:srgbClr val="00B050"/>
              </a:buClr>
              <a:buFont typeface="Wingdings 3" panose="05040102010807070707" pitchFamily="18" charset="2"/>
              <a:buChar char=""/>
            </a:pPr>
            <a:endParaRPr lang="en-US" dirty="0"/>
          </a:p>
          <a:p>
            <a:pPr marL="360363" indent="-360363">
              <a:buClr>
                <a:srgbClr val="00B050"/>
              </a:buClr>
              <a:buFont typeface="Wingdings 3" panose="05040102010807070707" pitchFamily="18" charset="2"/>
              <a:buChar char=""/>
            </a:pPr>
            <a:endParaRPr lang="en-US" dirty="0" smtClean="0"/>
          </a:p>
          <a:p>
            <a:pPr>
              <a:buClr>
                <a:srgbClr val="00B050"/>
              </a:buClr>
            </a:pPr>
            <a:endParaRPr lang="en-US" dirty="0" smtClean="0"/>
          </a:p>
          <a:p>
            <a:pPr marL="360363" indent="-360363">
              <a:buClr>
                <a:srgbClr val="00B050"/>
              </a:buClr>
              <a:buFont typeface="Wingdings 3" panose="05040102010807070707" pitchFamily="18" charset="2"/>
              <a:buChar char=""/>
            </a:pPr>
            <a:r>
              <a:rPr lang="en-US" dirty="0"/>
              <a:t>The supplier however does not present the cheque until 3 </a:t>
            </a:r>
            <a:r>
              <a:rPr lang="en-US" dirty="0" smtClean="0"/>
              <a:t>January </a:t>
            </a:r>
            <a:r>
              <a:rPr lang="en-US" dirty="0"/>
              <a:t>2011. Therefore, $2000 of unpresented cheques should appear in the bank reconciliation on 31 December 2010 because the bank had not accounted for the transaction by that date even though ABC &amp; Co. had recorded the payment in its cash book on the date of payment</a:t>
            </a:r>
            <a:r>
              <a:rPr lang="en-US" dirty="0" smtClean="0"/>
              <a:t>.</a:t>
            </a:r>
          </a:p>
          <a:p>
            <a:pPr marL="360363" indent="-360363">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P10.2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03 </a:t>
            </a:r>
            <a:r>
              <a:rPr lang="en-US" dirty="0">
                <a:solidFill>
                  <a:srgbClr val="FF0000"/>
                </a:solidFill>
                <a:latin typeface="Arial" panose="020B0604020202020204" pitchFamily="34" charset="0"/>
                <a:cs typeface="Arial" panose="020B0604020202020204" pitchFamily="34" charset="0"/>
              </a:rPr>
              <a:t>– In context to Northern Car Repairs, explain how </a:t>
            </a:r>
            <a:r>
              <a:rPr lang="en-US" dirty="0" smtClean="0">
                <a:solidFill>
                  <a:srgbClr val="FF0000"/>
                </a:solidFill>
                <a:latin typeface="Arial" panose="020B0604020202020204" pitchFamily="34" charset="0"/>
                <a:cs typeface="Arial" panose="020B0604020202020204" pitchFamily="34" charset="0"/>
              </a:rPr>
              <a:t>to prepare a Bank Reconciliation Statement. Present this as a step by step guide to include examples of:</a:t>
            </a:r>
            <a:endParaRPr lang="en-US" dirty="0" smtClean="0">
              <a:solidFill>
                <a:srgbClr val="FF0000"/>
              </a:solidFill>
            </a:endParaRPr>
          </a:p>
          <a:p>
            <a:pPr marL="631825" indent="-271463">
              <a:buClr>
                <a:srgbClr val="00B050"/>
              </a:buClr>
              <a:buFont typeface="Arial" panose="020B0604020202020204" pitchFamily="34" charset="0"/>
              <a:buChar char="•"/>
            </a:pPr>
            <a:r>
              <a:rPr lang="en-GB" dirty="0">
                <a:solidFill>
                  <a:srgbClr val="FF0000"/>
                </a:solidFill>
              </a:rPr>
              <a:t>bank errors </a:t>
            </a:r>
          </a:p>
          <a:p>
            <a:pPr marL="631825" indent="-271463">
              <a:buClr>
                <a:srgbClr val="00B050"/>
              </a:buClr>
              <a:buFont typeface="Arial" panose="020B0604020202020204" pitchFamily="34" charset="0"/>
              <a:buChar char="•"/>
            </a:pPr>
            <a:r>
              <a:rPr lang="en-GB" dirty="0">
                <a:solidFill>
                  <a:srgbClr val="FF0000"/>
                </a:solidFill>
              </a:rPr>
              <a:t>uncredited deposits </a:t>
            </a:r>
          </a:p>
          <a:p>
            <a:pPr marL="631825" indent="-271463">
              <a:buClr>
                <a:srgbClr val="00B050"/>
              </a:buClr>
              <a:buFont typeface="Arial" panose="020B0604020202020204" pitchFamily="34" charset="0"/>
              <a:buChar char="•"/>
            </a:pPr>
            <a:r>
              <a:rPr lang="en-GB" dirty="0">
                <a:solidFill>
                  <a:srgbClr val="FF0000"/>
                </a:solidFill>
              </a:rPr>
              <a:t>unpresented </a:t>
            </a:r>
            <a:r>
              <a:rPr lang="en-GB" dirty="0" smtClean="0">
                <a:solidFill>
                  <a:srgbClr val="FF0000"/>
                </a:solidFill>
              </a:rPr>
              <a:t>cheques</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2" name="Picture 1"/>
          <p:cNvPicPr>
            <a:picLocks noChangeAspect="1"/>
          </p:cNvPicPr>
          <p:nvPr/>
        </p:nvPicPr>
        <p:blipFill rotWithShape="1">
          <a:blip r:embed="rId3"/>
          <a:srcRect l="28416" t="34250" r="21775" b="51969"/>
          <a:stretch/>
        </p:blipFill>
        <p:spPr>
          <a:xfrm>
            <a:off x="1125902" y="2276872"/>
            <a:ext cx="7406538" cy="1152128"/>
          </a:xfrm>
          <a:prstGeom prst="rect">
            <a:avLst/>
          </a:prstGeom>
        </p:spPr>
      </p:pic>
    </p:spTree>
    <p:extLst>
      <p:ext uri="{BB962C8B-B14F-4D97-AF65-F5344CB8AC3E}">
        <p14:creationId xmlns:p14="http://schemas.microsoft.com/office/powerpoint/2010/main" val="139322827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83099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400" dirty="0"/>
              <a:t>The following are extracts from the cash book and bank statement of Dahl Cookery Store</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P10.3 </a:t>
            </a:r>
            <a:r>
              <a:rPr lang="en-US" sz="2800" dirty="0"/>
              <a:t>– A Bank Reconciliation Statement</a:t>
            </a:r>
            <a:endParaRPr lang="en-US" sz="2700" dirty="0"/>
          </a:p>
        </p:txBody>
      </p:sp>
      <p:graphicFrame>
        <p:nvGraphicFramePr>
          <p:cNvPr id="3" name="Table 2"/>
          <p:cNvGraphicFramePr>
            <a:graphicFrameLocks noGrp="1"/>
          </p:cNvGraphicFramePr>
          <p:nvPr>
            <p:extLst/>
          </p:nvPr>
        </p:nvGraphicFramePr>
        <p:xfrm>
          <a:off x="286753" y="2006704"/>
          <a:ext cx="8533722" cy="3078480"/>
        </p:xfrm>
        <a:graphic>
          <a:graphicData uri="http://schemas.openxmlformats.org/drawingml/2006/table">
            <a:tbl>
              <a:tblPr firstRow="1" bandRow="1">
                <a:tableStyleId>{5C22544A-7EE6-4342-B048-85BDC9FD1C3A}</a:tableStyleId>
              </a:tblPr>
              <a:tblGrid>
                <a:gridCol w="1764967"/>
                <a:gridCol w="1584176"/>
                <a:gridCol w="917718"/>
                <a:gridCol w="1746578"/>
                <a:gridCol w="1440160"/>
                <a:gridCol w="1080123"/>
              </a:tblGrid>
              <a:tr h="267458">
                <a:tc gridSpan="6">
                  <a:txBody>
                    <a:bodyPr/>
                    <a:lstStyle/>
                    <a:p>
                      <a:pPr algn="ctr"/>
                      <a:r>
                        <a:rPr lang="en-GB" sz="2000" dirty="0" smtClean="0"/>
                        <a:t>Cash Book Extract</a:t>
                      </a:r>
                      <a:endParaRPr lang="en-GB" sz="20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267458">
                <a:tc>
                  <a:txBody>
                    <a:bodyPr/>
                    <a:lstStyle/>
                    <a:p>
                      <a:r>
                        <a:rPr lang="en-GB" sz="2000" dirty="0" err="1" smtClean="0"/>
                        <a:t>Dr.</a:t>
                      </a:r>
                      <a:endParaRPr lang="en-GB" sz="2000" dirty="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tc>
                  <a:txBody>
                    <a:bodyPr/>
                    <a:lstStyle/>
                    <a:p>
                      <a:r>
                        <a:rPr lang="en-GB" sz="2000" dirty="0" smtClean="0"/>
                        <a:t>Cr</a:t>
                      </a:r>
                      <a:endParaRPr lang="en-GB" sz="2000" dirty="0"/>
                    </a:p>
                  </a:txBody>
                  <a:tcPr/>
                </a:tc>
              </a:tr>
              <a:tr h="267458">
                <a:tc>
                  <a:txBody>
                    <a:bodyPr/>
                    <a:lstStyle/>
                    <a:p>
                      <a:endParaRPr lang="en-GB" sz="2000"/>
                    </a:p>
                  </a:txBody>
                  <a:tcPr/>
                </a:tc>
                <a:tc>
                  <a:txBody>
                    <a:bodyPr/>
                    <a:lstStyle/>
                    <a:p>
                      <a:endParaRPr lang="en-GB" sz="2000"/>
                    </a:p>
                  </a:txBody>
                  <a:tcPr/>
                </a:tc>
                <a:tc>
                  <a:txBody>
                    <a:bodyPr/>
                    <a:lstStyle/>
                    <a:p>
                      <a:pPr algn="r"/>
                      <a:r>
                        <a:rPr lang="en-GB" sz="2000" dirty="0" smtClean="0"/>
                        <a:t>£</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r>
                        <a:rPr lang="en-GB" sz="2000" dirty="0" smtClean="0"/>
                        <a:t>£</a:t>
                      </a:r>
                      <a:endParaRPr lang="en-GB" sz="2000" dirty="0"/>
                    </a:p>
                  </a:txBody>
                  <a:tcPr/>
                </a:tc>
              </a:tr>
              <a:tr h="267458">
                <a:tc>
                  <a:txBody>
                    <a:bodyPr/>
                    <a:lstStyle/>
                    <a:p>
                      <a:r>
                        <a:rPr lang="en-GB" sz="2000" dirty="0" smtClean="0"/>
                        <a:t>January 1</a:t>
                      </a:r>
                      <a:endParaRPr lang="en-GB" sz="2000" dirty="0"/>
                    </a:p>
                  </a:txBody>
                  <a:tcPr/>
                </a:tc>
                <a:tc>
                  <a:txBody>
                    <a:bodyPr/>
                    <a:lstStyle/>
                    <a:p>
                      <a:r>
                        <a:rPr lang="en-GB" sz="2000" dirty="0" smtClean="0"/>
                        <a:t>Balance b/d</a:t>
                      </a:r>
                      <a:endParaRPr lang="en-GB" sz="2000" dirty="0"/>
                    </a:p>
                  </a:txBody>
                  <a:tcPr/>
                </a:tc>
                <a:tc>
                  <a:txBody>
                    <a:bodyPr/>
                    <a:lstStyle/>
                    <a:p>
                      <a:pPr algn="r"/>
                      <a:r>
                        <a:rPr lang="en-GB" sz="2000" dirty="0" smtClean="0"/>
                        <a:t>254</a:t>
                      </a:r>
                      <a:endParaRPr lang="en-GB" sz="2000" dirty="0"/>
                    </a:p>
                  </a:txBody>
                  <a:tcPr/>
                </a:tc>
                <a:tc>
                  <a:txBody>
                    <a:bodyPr/>
                    <a:lstStyle/>
                    <a:p>
                      <a:r>
                        <a:rPr lang="en-GB" sz="2000" dirty="0" smtClean="0"/>
                        <a:t>January 8</a:t>
                      </a:r>
                      <a:endParaRPr lang="en-GB" sz="2000" dirty="0"/>
                    </a:p>
                  </a:txBody>
                  <a:tcPr/>
                </a:tc>
                <a:tc>
                  <a:txBody>
                    <a:bodyPr/>
                    <a:lstStyle/>
                    <a:p>
                      <a:r>
                        <a:rPr lang="en-GB" sz="2000" dirty="0" smtClean="0"/>
                        <a:t>P Iqbal</a:t>
                      </a:r>
                      <a:endParaRPr lang="en-GB" sz="2000" dirty="0"/>
                    </a:p>
                  </a:txBody>
                  <a:tcPr/>
                </a:tc>
                <a:tc>
                  <a:txBody>
                    <a:bodyPr/>
                    <a:lstStyle/>
                    <a:p>
                      <a:pPr algn="r"/>
                      <a:r>
                        <a:rPr lang="en-GB" sz="2000" dirty="0" smtClean="0"/>
                        <a:t>182</a:t>
                      </a:r>
                      <a:endParaRPr lang="en-GB" sz="2000" dirty="0"/>
                    </a:p>
                  </a:txBody>
                  <a:tcPr/>
                </a:tc>
              </a:tr>
              <a:tr h="267458">
                <a:tc>
                  <a:txBody>
                    <a:bodyPr/>
                    <a:lstStyle/>
                    <a:p>
                      <a:r>
                        <a:rPr lang="en-GB" sz="2000" dirty="0" smtClean="0"/>
                        <a:t>January 8</a:t>
                      </a:r>
                      <a:endParaRPr lang="en-GB" sz="2000" dirty="0"/>
                    </a:p>
                  </a:txBody>
                  <a:tcPr/>
                </a:tc>
                <a:tc>
                  <a:txBody>
                    <a:bodyPr/>
                    <a:lstStyle/>
                    <a:p>
                      <a:r>
                        <a:rPr lang="en-GB" sz="2000" dirty="0" smtClean="0"/>
                        <a:t>C Offa</a:t>
                      </a:r>
                      <a:endParaRPr lang="en-GB" sz="2000" dirty="0"/>
                    </a:p>
                  </a:txBody>
                  <a:tcPr/>
                </a:tc>
                <a:tc>
                  <a:txBody>
                    <a:bodyPr/>
                    <a:lstStyle/>
                    <a:p>
                      <a:pPr algn="r"/>
                      <a:r>
                        <a:rPr lang="en-GB" sz="2000" dirty="0" smtClean="0"/>
                        <a:t>278</a:t>
                      </a:r>
                      <a:endParaRPr lang="en-GB" sz="2000" dirty="0"/>
                    </a:p>
                  </a:txBody>
                  <a:tcPr/>
                </a:tc>
                <a:tc>
                  <a:txBody>
                    <a:bodyPr/>
                    <a:lstStyle/>
                    <a:p>
                      <a:r>
                        <a:rPr lang="en-GB" sz="2000" dirty="0" smtClean="0"/>
                        <a:t>January 21</a:t>
                      </a:r>
                      <a:endParaRPr lang="en-GB" sz="2000" dirty="0"/>
                    </a:p>
                  </a:txBody>
                  <a:tcPr/>
                </a:tc>
                <a:tc>
                  <a:txBody>
                    <a:bodyPr/>
                    <a:lstStyle/>
                    <a:p>
                      <a:r>
                        <a:rPr lang="en-GB" sz="2000" dirty="0" smtClean="0"/>
                        <a:t>D Virgin</a:t>
                      </a:r>
                      <a:endParaRPr lang="en-GB" sz="2000" dirty="0"/>
                    </a:p>
                  </a:txBody>
                  <a:tcPr/>
                </a:tc>
                <a:tc>
                  <a:txBody>
                    <a:bodyPr/>
                    <a:lstStyle/>
                    <a:p>
                      <a:pPr algn="r"/>
                      <a:r>
                        <a:rPr lang="en-GB" sz="2000" dirty="0" smtClean="0"/>
                        <a:t>62</a:t>
                      </a:r>
                      <a:endParaRPr lang="en-GB" sz="2000" dirty="0"/>
                    </a:p>
                  </a:txBody>
                  <a:tcPr/>
                </a:tc>
              </a:tr>
              <a:tr h="267458">
                <a:tc>
                  <a:txBody>
                    <a:bodyPr/>
                    <a:lstStyle/>
                    <a:p>
                      <a:r>
                        <a:rPr lang="en-GB" sz="2000" dirty="0" smtClean="0"/>
                        <a:t>January 14</a:t>
                      </a:r>
                      <a:endParaRPr lang="en-GB" sz="2000" dirty="0"/>
                    </a:p>
                  </a:txBody>
                  <a:tcPr/>
                </a:tc>
                <a:tc>
                  <a:txBody>
                    <a:bodyPr/>
                    <a:lstStyle/>
                    <a:p>
                      <a:r>
                        <a:rPr lang="en-GB" sz="2000" dirty="0" smtClean="0"/>
                        <a:t>J Smith</a:t>
                      </a:r>
                      <a:endParaRPr lang="en-GB" sz="2000" dirty="0"/>
                    </a:p>
                  </a:txBody>
                  <a:tcPr/>
                </a:tc>
                <a:tc>
                  <a:txBody>
                    <a:bodyPr/>
                    <a:lstStyle/>
                    <a:p>
                      <a:pPr algn="r"/>
                      <a:r>
                        <a:rPr lang="en-GB" sz="2000" dirty="0" smtClean="0"/>
                        <a:t>352</a:t>
                      </a:r>
                      <a:endParaRPr lang="en-GB" sz="2000" dirty="0"/>
                    </a:p>
                  </a:txBody>
                  <a:tcPr/>
                </a:tc>
                <a:tc>
                  <a:txBody>
                    <a:bodyPr/>
                    <a:lstStyle/>
                    <a:p>
                      <a:r>
                        <a:rPr lang="en-GB" sz="2000" dirty="0" smtClean="0"/>
                        <a:t>January 28</a:t>
                      </a:r>
                      <a:endParaRPr lang="en-GB" sz="2000" dirty="0"/>
                    </a:p>
                  </a:txBody>
                  <a:tcPr/>
                </a:tc>
                <a:tc>
                  <a:txBody>
                    <a:bodyPr/>
                    <a:lstStyle/>
                    <a:p>
                      <a:r>
                        <a:rPr lang="en-GB" sz="2000" dirty="0" smtClean="0"/>
                        <a:t>F Dean</a:t>
                      </a:r>
                      <a:endParaRPr lang="en-GB" sz="2000" dirty="0"/>
                    </a:p>
                  </a:txBody>
                  <a:tcPr/>
                </a:tc>
                <a:tc>
                  <a:txBody>
                    <a:bodyPr/>
                    <a:lstStyle/>
                    <a:p>
                      <a:pPr algn="r"/>
                      <a:r>
                        <a:rPr lang="en-GB" sz="2000" dirty="0" smtClean="0"/>
                        <a:t>374</a:t>
                      </a:r>
                      <a:endParaRPr lang="en-GB" sz="2000" dirty="0"/>
                    </a:p>
                  </a:txBody>
                  <a:tcPr/>
                </a:tc>
              </a:tr>
              <a:tr h="267458">
                <a:tc>
                  <a:txBody>
                    <a:bodyPr/>
                    <a:lstStyle/>
                    <a:p>
                      <a:r>
                        <a:rPr lang="en-GB" sz="2000" dirty="0" smtClean="0"/>
                        <a:t>January 27</a:t>
                      </a:r>
                      <a:endParaRPr lang="en-GB" sz="2000" dirty="0"/>
                    </a:p>
                  </a:txBody>
                  <a:tcPr/>
                </a:tc>
                <a:tc>
                  <a:txBody>
                    <a:bodyPr/>
                    <a:lstStyle/>
                    <a:p>
                      <a:r>
                        <a:rPr lang="en-GB" sz="2000" dirty="0" smtClean="0"/>
                        <a:t>S Patel</a:t>
                      </a:r>
                      <a:endParaRPr lang="en-GB" sz="2000" dirty="0"/>
                    </a:p>
                  </a:txBody>
                  <a:tcPr/>
                </a:tc>
                <a:tc>
                  <a:txBody>
                    <a:bodyPr/>
                    <a:lstStyle/>
                    <a:p>
                      <a:pPr algn="r"/>
                      <a:r>
                        <a:rPr lang="en-GB" sz="2000" dirty="0" smtClean="0"/>
                        <a:t>265</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endParaRPr lang="en-GB" sz="2000" dirty="0"/>
                    </a:p>
                  </a:txBody>
                  <a:tcPr/>
                </a:tc>
              </a:tr>
            </a:tbl>
          </a:graphicData>
        </a:graphic>
      </p:graphicFrame>
      <p:sp>
        <p:nvSpPr>
          <p:cNvPr id="7" name="TextBox 6">
            <a:hlinkClick r:id="rId3" action="ppaction://hlinkfile"/>
          </p:cNvPr>
          <p:cNvSpPr txBox="1"/>
          <p:nvPr/>
        </p:nvSpPr>
        <p:spPr>
          <a:xfrm>
            <a:off x="8287178" y="5733256"/>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8075407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P10.3 </a:t>
            </a:r>
            <a:r>
              <a:rPr lang="en-US" sz="2800" dirty="0"/>
              <a:t>– A Bank Reconciliation Statement</a:t>
            </a:r>
            <a:endParaRPr lang="en-US" sz="2700" dirty="0"/>
          </a:p>
        </p:txBody>
      </p:sp>
      <p:graphicFrame>
        <p:nvGraphicFramePr>
          <p:cNvPr id="4" name="Table 3"/>
          <p:cNvGraphicFramePr>
            <a:graphicFrameLocks noGrp="1"/>
          </p:cNvGraphicFramePr>
          <p:nvPr>
            <p:extLst/>
          </p:nvPr>
        </p:nvGraphicFramePr>
        <p:xfrm>
          <a:off x="286753" y="1110352"/>
          <a:ext cx="8533720" cy="4114800"/>
        </p:xfrm>
        <a:graphic>
          <a:graphicData uri="http://schemas.openxmlformats.org/drawingml/2006/table">
            <a:tbl>
              <a:tblPr firstRow="1" bandRow="1">
                <a:tableStyleId>{5C22544A-7EE6-4342-B048-85BDC9FD1C3A}</a:tableStyleId>
              </a:tblPr>
              <a:tblGrid>
                <a:gridCol w="2133430"/>
                <a:gridCol w="3735993"/>
                <a:gridCol w="1440160"/>
                <a:gridCol w="1224137"/>
              </a:tblGrid>
              <a:tr h="370840">
                <a:tc gridSpan="4">
                  <a:txBody>
                    <a:bodyPr/>
                    <a:lstStyle/>
                    <a:p>
                      <a:pPr algn="ctr"/>
                      <a:r>
                        <a:rPr lang="en-GB" sz="2400" b="1" dirty="0" smtClean="0">
                          <a:latin typeface="Arial" panose="020B0604020202020204" pitchFamily="34" charset="0"/>
                          <a:cs typeface="Arial" panose="020B0604020202020204" pitchFamily="34" charset="0"/>
                        </a:rPr>
                        <a:t>Bank Statement Extract</a:t>
                      </a:r>
                      <a:endParaRPr lang="en-GB" sz="2400" b="1"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r>
                        <a:rPr lang="en-GB" sz="2400" b="1" dirty="0" smtClean="0">
                          <a:latin typeface="Arial" panose="020B0604020202020204" pitchFamily="34" charset="0"/>
                          <a:cs typeface="Arial" panose="020B0604020202020204" pitchFamily="34" charset="0"/>
                        </a:rPr>
                        <a:t>Date</a:t>
                      </a:r>
                      <a:endParaRPr lang="en-GB" sz="2400" b="1" dirty="0">
                        <a:latin typeface="Arial" panose="020B0604020202020204" pitchFamily="34" charset="0"/>
                        <a:cs typeface="Arial" panose="020B0604020202020204" pitchFamily="34" charset="0"/>
                      </a:endParaRPr>
                    </a:p>
                  </a:txBody>
                  <a:tcPr/>
                </a:tc>
                <a:tc>
                  <a:txBody>
                    <a:bodyPr/>
                    <a:lstStyle/>
                    <a:p>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Dr</a:t>
                      </a:r>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Cr</a:t>
                      </a:r>
                      <a:endParaRPr lang="en-GB" sz="2400" b="1"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Balance b/d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254</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 Offa</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278</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12</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P Iqbal</a:t>
                      </a:r>
                    </a:p>
                  </a:txBody>
                  <a:tcPr/>
                </a:tc>
                <a:tc>
                  <a:txBody>
                    <a:bodyPr/>
                    <a:lstStyle/>
                    <a:p>
                      <a:pPr algn="r"/>
                      <a:r>
                        <a:rPr lang="en-GB" sz="2400" dirty="0" smtClean="0">
                          <a:latin typeface="Arial" panose="020B0604020202020204" pitchFamily="34" charset="0"/>
                          <a:cs typeface="Arial" panose="020B0604020202020204" pitchFamily="34" charset="0"/>
                        </a:rPr>
                        <a:t>182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16</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Bank Charges</a:t>
                      </a:r>
                    </a:p>
                  </a:txBody>
                  <a:tcPr/>
                </a:tc>
                <a:tc>
                  <a:txBody>
                    <a:bodyPr/>
                    <a:lstStyle/>
                    <a:p>
                      <a:pPr algn="r"/>
                      <a:r>
                        <a:rPr lang="en-GB" sz="2400" dirty="0" smtClean="0">
                          <a:latin typeface="Arial" panose="020B0604020202020204" pitchFamily="34" charset="0"/>
                          <a:cs typeface="Arial" panose="020B0604020202020204" pitchFamily="34" charset="0"/>
                        </a:rPr>
                        <a:t>45</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18</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J Smith</a:t>
                      </a: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352</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24</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D Virgin</a:t>
                      </a:r>
                    </a:p>
                  </a:txBody>
                  <a:tcPr/>
                </a:tc>
                <a:tc>
                  <a:txBody>
                    <a:bodyPr/>
                    <a:lstStyle/>
                    <a:p>
                      <a:pPr algn="r"/>
                      <a:r>
                        <a:rPr lang="en-GB" sz="2400" dirty="0" smtClean="0">
                          <a:latin typeface="Arial" panose="020B0604020202020204" pitchFamily="34" charset="0"/>
                          <a:cs typeface="Arial" panose="020B0604020202020204" pitchFamily="34" charset="0"/>
                        </a:rPr>
                        <a:t>62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29</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Credit</a:t>
                      </a:r>
                      <a:r>
                        <a:rPr lang="en-GB" sz="2400" baseline="0" dirty="0" smtClean="0">
                          <a:latin typeface="Arial" panose="020B0604020202020204" pitchFamily="34" charset="0"/>
                          <a:cs typeface="Arial" panose="020B0604020202020204" pitchFamily="34" charset="0"/>
                        </a:rPr>
                        <a:t> transfer: XYZ Ltd.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155</a:t>
                      </a:r>
                      <a:endParaRPr lang="en-GB" sz="2400" dirty="0">
                        <a:latin typeface="Arial" panose="020B0604020202020204" pitchFamily="34" charset="0"/>
                        <a:cs typeface="Arial" panose="020B0604020202020204" pitchFamily="34" charset="0"/>
                      </a:endParaRPr>
                    </a:p>
                  </a:txBody>
                  <a:tcPr/>
                </a:tc>
              </a:tr>
            </a:tbl>
          </a:graphicData>
        </a:graphic>
      </p:graphicFrame>
      <p:sp>
        <p:nvSpPr>
          <p:cNvPr id="5" name="Rectangle 4"/>
          <p:cNvSpPr/>
          <p:nvPr/>
        </p:nvSpPr>
        <p:spPr>
          <a:xfrm>
            <a:off x="288207" y="5622339"/>
            <a:ext cx="8532266" cy="461665"/>
          </a:xfrm>
          <a:prstGeom prst="rect">
            <a:avLst/>
          </a:prstGeom>
        </p:spPr>
        <p:txBody>
          <a:bodyPr wrap="square">
            <a:spAutoFit/>
          </a:bodyPr>
          <a:lstStyle/>
          <a:p>
            <a:r>
              <a:rPr lang="en-GB" sz="2400" b="1" dirty="0" smtClean="0">
                <a:solidFill>
                  <a:srgbClr val="FF0000"/>
                </a:solidFill>
                <a:latin typeface="Arial" panose="020B0604020202020204" pitchFamily="34" charset="0"/>
              </a:rPr>
              <a:t>P10.3 – Task 04 </a:t>
            </a:r>
            <a:r>
              <a:rPr lang="en-GB" sz="2400" dirty="0" smtClean="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Update the cash book from the data given.</a:t>
            </a:r>
            <a:endParaRPr lang="en-GB" sz="2400" dirty="0">
              <a:solidFill>
                <a:srgbClr val="FF0000"/>
              </a:solidFill>
              <a:latin typeface="Arial" panose="020B0604020202020204" pitchFamily="34" charset="0"/>
            </a:endParaRPr>
          </a:p>
        </p:txBody>
      </p:sp>
      <p:sp>
        <p:nvSpPr>
          <p:cNvPr id="6" name="TextBox 5">
            <a:hlinkClick r:id="rId3" action="ppaction://hlinkfile"/>
          </p:cNvPr>
          <p:cNvSpPr txBox="1"/>
          <p:nvPr/>
        </p:nvSpPr>
        <p:spPr>
          <a:xfrm>
            <a:off x="8321859" y="5853171"/>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0002126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081691151"/>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544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17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3899"/>
          </a:xfrm>
          <a:prstGeom prst="rect">
            <a:avLst/>
          </a:prstGeom>
        </p:spPr>
        <p:txBody>
          <a:bodyPr wrap="square">
            <a:spAutoFit/>
          </a:bodyPr>
          <a:lstStyle/>
          <a:p>
            <a:pPr>
              <a:buClr>
                <a:srgbClr val="00B050"/>
              </a:buClr>
            </a:pPr>
            <a:r>
              <a:rPr lang="en-US" sz="1680" b="1" dirty="0"/>
              <a:t>Scenario</a:t>
            </a:r>
          </a:p>
          <a:p>
            <a:pPr marL="360363" indent="-360363">
              <a:buClr>
                <a:srgbClr val="00B050"/>
              </a:buClr>
              <a:buFont typeface="Wingdings 3" panose="05040102010807070707" pitchFamily="18" charset="2"/>
              <a:buChar char=""/>
            </a:pPr>
            <a:r>
              <a:rPr lang="en-US" sz="1680" dirty="0"/>
              <a:t>Northern Car Repairs</a:t>
            </a:r>
          </a:p>
          <a:p>
            <a:pPr marL="360363" indent="-360363">
              <a:buClr>
                <a:srgbClr val="00B050"/>
              </a:buClr>
              <a:buFont typeface="Wingdings 3" panose="05040102010807070707" pitchFamily="18" charset="2"/>
              <a:buChar char=""/>
            </a:pPr>
            <a:r>
              <a:rPr lang="en-US" sz="1680" dirty="0"/>
              <a:t>Jonathan, a sole trader, owns Northern Car Repairs – a small traditional garage in the north of England. The business services all makes of cars, both new and old, completes MOTs and has a specialist area for tyre replacements.</a:t>
            </a:r>
          </a:p>
          <a:p>
            <a:pPr marL="360363" indent="-360363">
              <a:buClr>
                <a:srgbClr val="00B050"/>
              </a:buClr>
              <a:buFont typeface="Wingdings 3" panose="05040102010807070707" pitchFamily="18" charset="2"/>
              <a:buChar char=""/>
            </a:pPr>
            <a:r>
              <a:rPr lang="en-US" sz="1680" dirty="0"/>
              <a:t>Northern Car Repairs’ financial year runs from 1 September to 31 August. Jonathan maintains a manual accounting system, including a cash book and weekly petty cash book.</a:t>
            </a:r>
          </a:p>
          <a:p>
            <a:pPr marL="360363" indent="-360363">
              <a:buClr>
                <a:srgbClr val="00B050"/>
              </a:buClr>
              <a:buFont typeface="Wingdings 3" panose="05040102010807070707" pitchFamily="18" charset="2"/>
              <a:buChar char=""/>
            </a:pPr>
            <a:r>
              <a:rPr lang="en-US" sz="1680" dirty="0"/>
              <a:t>Jonathan has heard about the OCR Level 3 Cambridge </a:t>
            </a:r>
            <a:r>
              <a:rPr lang="en-US" sz="1680" dirty="0" err="1"/>
              <a:t>Technicals</a:t>
            </a:r>
            <a:r>
              <a:rPr lang="en-US" sz="1680" dirty="0"/>
              <a:t> in Business course that you are doing and has provided information to help you demonstrate your understanding of financial accounting. Jonathan has set out four tasks for you to complete</a:t>
            </a:r>
            <a:r>
              <a:rPr lang="en-US" sz="1680" dirty="0" smtClean="0"/>
              <a:t>.</a:t>
            </a:r>
            <a:endParaRPr lang="en-GB" sz="1680" dirty="0"/>
          </a:p>
          <a:p>
            <a:pPr marL="342900" indent="-342900">
              <a:buFont typeface="+mj-lt"/>
              <a:buAutoNum type="arabicParenR" startAt="3"/>
            </a:pPr>
            <a:r>
              <a:rPr lang="en-US" sz="1680" dirty="0" smtClean="0">
                <a:solidFill>
                  <a:srgbClr val="FF0000"/>
                </a:solidFill>
              </a:rPr>
              <a:t>A </a:t>
            </a:r>
            <a:r>
              <a:rPr lang="en-US" sz="1680" dirty="0">
                <a:solidFill>
                  <a:srgbClr val="FF0000"/>
                </a:solidFill>
              </a:rPr>
              <a:t>description of the payment methods that will be used by Jonathan for his garage’s transactions. </a:t>
            </a:r>
          </a:p>
          <a:p>
            <a:pPr marL="342900" indent="-342900">
              <a:buFont typeface="+mj-lt"/>
              <a:buAutoNum type="arabicParenR" startAt="3"/>
            </a:pPr>
            <a:r>
              <a:rPr lang="en-US" sz="1680" dirty="0" smtClean="0">
                <a:solidFill>
                  <a:srgbClr val="FF0000"/>
                </a:solidFill>
              </a:rPr>
              <a:t>An </a:t>
            </a:r>
            <a:r>
              <a:rPr lang="en-US" sz="1680" dirty="0">
                <a:solidFill>
                  <a:srgbClr val="FF0000"/>
                </a:solidFill>
              </a:rPr>
              <a:t>explanation of the purpose of the monthly bank statement that is sent to the garage. </a:t>
            </a:r>
          </a:p>
          <a:p>
            <a:pPr marL="342900" indent="-342900">
              <a:buFont typeface="+mj-lt"/>
              <a:buAutoNum type="arabicParenR" startAt="3"/>
            </a:pPr>
            <a:r>
              <a:rPr lang="en-US" sz="1680" dirty="0" smtClean="0">
                <a:solidFill>
                  <a:srgbClr val="FF0000"/>
                </a:solidFill>
              </a:rPr>
              <a:t>An </a:t>
            </a:r>
            <a:r>
              <a:rPr lang="en-US" sz="1680" dirty="0">
                <a:solidFill>
                  <a:srgbClr val="FF0000"/>
                </a:solidFill>
              </a:rPr>
              <a:t>explanation of why Jonathan requires a bank reconciliation statement. </a:t>
            </a:r>
          </a:p>
          <a:p>
            <a:pPr marL="360363" indent="-360363">
              <a:buClr>
                <a:srgbClr val="00B050"/>
              </a:buClr>
              <a:buFont typeface="Wingdings 3" panose="05040102010807070707" pitchFamily="18" charset="2"/>
              <a:buChar char=""/>
            </a:pPr>
            <a:r>
              <a:rPr lang="en-IE" sz="1680" b="1" dirty="0" smtClean="0">
                <a:solidFill>
                  <a:srgbClr val="FF0000"/>
                </a:solidFill>
                <a:latin typeface="Arial" panose="020B0604020202020204" pitchFamily="34" charset="0"/>
                <a:cs typeface="Arial" panose="020B0604020202020204" pitchFamily="34" charset="0"/>
              </a:rPr>
              <a:t>P10.4 - Task 05 – </a:t>
            </a:r>
            <a:r>
              <a:rPr lang="en-IE" sz="1680" dirty="0" smtClean="0">
                <a:solidFill>
                  <a:srgbClr val="FF0000"/>
                </a:solidFill>
                <a:latin typeface="Arial" panose="020B0604020202020204" pitchFamily="34" charset="0"/>
                <a:cs typeface="Arial" panose="020B0604020202020204" pitchFamily="34" charset="0"/>
              </a:rPr>
              <a:t>Update your presentation from LO1 to answer the above questions.</a:t>
            </a:r>
            <a:endParaRPr lang="en-US" sz="168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P10.4 </a:t>
            </a:r>
            <a:r>
              <a:rPr lang="en-US" sz="3200" dirty="0"/>
              <a:t>– A Bank Reconciliation Statement</a:t>
            </a:r>
          </a:p>
        </p:txBody>
      </p:sp>
    </p:spTree>
    <p:extLst>
      <p:ext uri="{BB962C8B-B14F-4D97-AF65-F5344CB8AC3E}">
        <p14:creationId xmlns:p14="http://schemas.microsoft.com/office/powerpoint/2010/main" val="399354329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37608255"/>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154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740" dirty="0" smtClean="0"/>
              <a:t>There are different ways people like to pay in Business transactions and each has their merits and issues. When we think of payment we think of cash, but hard currency is getting shorter, How much money do you carry around now compared to 6 years ago.</a:t>
            </a:r>
          </a:p>
          <a:p>
            <a:pPr>
              <a:buClr>
                <a:srgbClr val="00B050"/>
              </a:buClr>
            </a:pPr>
            <a:r>
              <a:rPr lang="en-US" sz="1740" b="1" dirty="0" smtClean="0"/>
              <a:t>Cash</a:t>
            </a:r>
          </a:p>
          <a:p>
            <a:pPr marL="360363" indent="-360363">
              <a:buClr>
                <a:srgbClr val="00B050"/>
              </a:buClr>
              <a:buFont typeface="Wingdings 3" panose="05040102010807070707" pitchFamily="18" charset="2"/>
              <a:buChar char=""/>
            </a:pPr>
            <a:r>
              <a:rPr lang="en-US" sz="1740" dirty="0" smtClean="0"/>
              <a:t>The </a:t>
            </a:r>
            <a:r>
              <a:rPr lang="en-US" sz="1740" dirty="0"/>
              <a:t>cash basis of accounting </a:t>
            </a:r>
            <a:r>
              <a:rPr lang="en-US" sz="1740" dirty="0" smtClean="0"/>
              <a:t>recognises </a:t>
            </a:r>
            <a:r>
              <a:rPr lang="en-US" sz="1740" dirty="0"/>
              <a:t>revenues when cash is received, and expenses when they are paid. This method does not </a:t>
            </a:r>
            <a:r>
              <a:rPr lang="en-US" sz="1740" dirty="0" smtClean="0"/>
              <a:t>recognise </a:t>
            </a:r>
            <a:r>
              <a:rPr lang="en-US" sz="1740" dirty="0"/>
              <a:t>accounts receivable or accounts payable</a:t>
            </a:r>
            <a:r>
              <a:rPr lang="en-US" sz="1740" dirty="0" smtClean="0"/>
              <a:t>.</a:t>
            </a:r>
            <a:endParaRPr lang="en-US" sz="1740" dirty="0"/>
          </a:p>
          <a:p>
            <a:pPr marL="360363" indent="-360363">
              <a:buClr>
                <a:srgbClr val="00B050"/>
              </a:buClr>
              <a:buFont typeface="Wingdings 3" panose="05040102010807070707" pitchFamily="18" charset="2"/>
              <a:buChar char=""/>
            </a:pPr>
            <a:r>
              <a:rPr lang="en-US" sz="1740" dirty="0"/>
              <a:t>Many small businesses opt to use the cash basis of accounting because it is simple to maintain. It’s easy to determine when a transaction has occurred (the money is in the bank or out of the bank) and there is no need to track receivables or payables.</a:t>
            </a:r>
          </a:p>
          <a:p>
            <a:pPr marL="360363" indent="-360363">
              <a:buClr>
                <a:srgbClr val="00B050"/>
              </a:buClr>
              <a:buFont typeface="Wingdings 3" panose="05040102010807070707" pitchFamily="18" charset="2"/>
              <a:buChar char=""/>
            </a:pPr>
            <a:r>
              <a:rPr lang="en-US" sz="1740" dirty="0" smtClean="0"/>
              <a:t>The </a:t>
            </a:r>
            <a:r>
              <a:rPr lang="en-US" sz="1740" dirty="0"/>
              <a:t>cash method is also beneficial in terms of tracking how much cash the business actually has at any given time; you can look at your bank balance and understand the exact resources at your disposal.</a:t>
            </a:r>
          </a:p>
          <a:p>
            <a:pPr marL="360363" indent="-360363">
              <a:buClr>
                <a:srgbClr val="00B050"/>
              </a:buClr>
              <a:buFont typeface="Wingdings 3" panose="05040102010807070707" pitchFamily="18" charset="2"/>
              <a:buChar char=""/>
            </a:pPr>
            <a:r>
              <a:rPr lang="en-US" sz="1740" dirty="0" smtClean="0"/>
              <a:t>Also</a:t>
            </a:r>
            <a:r>
              <a:rPr lang="en-US" sz="1740" dirty="0"/>
              <a:t>, since transactions aren’t recorded until the cash is received or paid, the business’s income isn’t taxed until it’s in the bank</a:t>
            </a:r>
            <a:r>
              <a:rPr lang="en-US" sz="1740" dirty="0" smtClean="0"/>
              <a:t>.</a:t>
            </a:r>
          </a:p>
          <a:p>
            <a:pPr marL="360363" indent="-360363">
              <a:buClr>
                <a:srgbClr val="00B050"/>
              </a:buClr>
              <a:buFont typeface="Wingdings 3" panose="05040102010807070707" pitchFamily="18" charset="2"/>
              <a:buChar char=""/>
            </a:pPr>
            <a:r>
              <a:rPr lang="en-US" sz="1740" dirty="0" smtClean="0"/>
              <a:t>The downside is that it can be lost, mismanaged, late in entering the bank that can cause a cash flow issue.</a:t>
            </a:r>
            <a:endParaRPr lang="en-US" sz="174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spTree>
    <p:extLst>
      <p:ext uri="{BB962C8B-B14F-4D97-AF65-F5344CB8AC3E}">
        <p14:creationId xmlns:p14="http://schemas.microsoft.com/office/powerpoint/2010/main" val="407564392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092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760" dirty="0" smtClean="0"/>
              <a:t>Alternatives – There are modern, technical alternatives to cash payments. </a:t>
            </a:r>
          </a:p>
          <a:p>
            <a:pPr marL="360363" indent="-360363">
              <a:buClr>
                <a:srgbClr val="00B050"/>
              </a:buClr>
              <a:buFont typeface="Wingdings 3" panose="05040102010807070707" pitchFamily="18" charset="2"/>
              <a:buChar char=""/>
            </a:pPr>
            <a:r>
              <a:rPr lang="en-US" sz="1760" b="1" dirty="0" smtClean="0"/>
              <a:t>Credit Cards</a:t>
            </a:r>
            <a:r>
              <a:rPr lang="en-US" sz="1760" dirty="0" smtClean="0"/>
              <a:t> - For instance</a:t>
            </a:r>
            <a:r>
              <a:rPr lang="en-US" sz="1760" dirty="0"/>
              <a:t>, </a:t>
            </a:r>
            <a:r>
              <a:rPr lang="en-US" sz="1760" dirty="0" smtClean="0"/>
              <a:t>being </a:t>
            </a:r>
            <a:r>
              <a:rPr lang="en-US" sz="1760" dirty="0"/>
              <a:t>able to accept credit and debit cards is the lifeblood of any business. </a:t>
            </a:r>
            <a:r>
              <a:rPr lang="en-US" sz="1760" dirty="0" smtClean="0"/>
              <a:t>About </a:t>
            </a:r>
            <a:r>
              <a:rPr lang="en-US" sz="1760" dirty="0"/>
              <a:t>half of all Americans carry just $20 in cash with them on a daily basis, and about 80% </a:t>
            </a:r>
            <a:r>
              <a:rPr lang="en-US" sz="1760" dirty="0" smtClean="0"/>
              <a:t>carry </a:t>
            </a:r>
            <a:r>
              <a:rPr lang="en-US" sz="1760" dirty="0"/>
              <a:t>less than $50 daily. This means if you don’t accept credit cards, you could be missing out on sales</a:t>
            </a:r>
            <a:r>
              <a:rPr lang="en-US" sz="1760" dirty="0" smtClean="0"/>
              <a:t>. Purchases on Credit Cards go through the bank as a </a:t>
            </a:r>
            <a:r>
              <a:rPr lang="en-US" sz="1760" dirty="0"/>
              <a:t>p</a:t>
            </a:r>
            <a:r>
              <a:rPr lang="en-US" sz="1760" dirty="0" smtClean="0"/>
              <a:t>ending transaction, agreement of fund transfer is immediate but the time to process the transaction to the sellers account is not. This is considered in the same category as a Cheque Impending.</a:t>
            </a:r>
          </a:p>
          <a:p>
            <a:pPr marL="360363" indent="-360363">
              <a:buClr>
                <a:srgbClr val="00B050"/>
              </a:buClr>
              <a:buFont typeface="Wingdings 3" panose="05040102010807070707" pitchFamily="18" charset="2"/>
              <a:buChar char=""/>
            </a:pPr>
            <a:r>
              <a:rPr lang="en-US" sz="1760" b="1" dirty="0" smtClean="0"/>
              <a:t>Contactless</a:t>
            </a:r>
            <a:r>
              <a:rPr lang="en-US" sz="1760" dirty="0" smtClean="0"/>
              <a:t> </a:t>
            </a:r>
            <a:r>
              <a:rPr lang="en-US" sz="1760" dirty="0"/>
              <a:t>- Contactless payment is a secure method for consumers to purchase products or services via debit, credit or smartcards (also known as chip cards), by using RFID technology. To make a contactless payment, a person simply needs to tap their card near a point-of-sale terminal – leading to the nickname “tap-and-go”.</a:t>
            </a:r>
          </a:p>
          <a:p>
            <a:pPr marL="360363" indent="-360363">
              <a:buClr>
                <a:srgbClr val="00B050"/>
              </a:buClr>
              <a:buFont typeface="Wingdings 3" panose="05040102010807070707" pitchFamily="18" charset="2"/>
              <a:buChar char=""/>
            </a:pPr>
            <a:r>
              <a:rPr lang="en-US" sz="1760" dirty="0" smtClean="0"/>
              <a:t>The benefits are the speed of customer transaction and the security involved, the downside is the trust and can only be made on small purchases. </a:t>
            </a:r>
            <a:r>
              <a:rPr lang="en-US" sz="1760" dirty="0" smtClean="0">
                <a:hlinkClick r:id="rId3"/>
              </a:rPr>
              <a:t>Click here</a:t>
            </a:r>
            <a:r>
              <a:rPr lang="en-US" sz="1760" dirty="0" smtClean="0"/>
              <a:t>.</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pic>
        <p:nvPicPr>
          <p:cNvPr id="9218" name="Picture 2" descr="Bildergebnis für credit c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59442" y="1052736"/>
            <a:ext cx="1684253" cy="101055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Bildergebnis für accounting use of credit card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59442" y="2177217"/>
            <a:ext cx="1684253" cy="81512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Bildergebnis für how credit cards work">
            <a:hlinkClick r:id="rId6" action="ppaction://hlinkfile"/>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372" t="3211" r="3779" b="3677"/>
          <a:stretch/>
        </p:blipFill>
        <p:spPr bwMode="auto">
          <a:xfrm>
            <a:off x="7159442" y="3106265"/>
            <a:ext cx="1684253" cy="1554695"/>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Bildergebnis für contactless"/>
          <p:cNvPicPr>
            <a:picLocks noChangeAspect="1" noChangeArrowheads="1"/>
          </p:cNvPicPr>
          <p:nvPr/>
        </p:nvPicPr>
        <p:blipFill rotWithShape="1">
          <a:blip r:embed="rId8">
            <a:extLst>
              <a:ext uri="{28A0092B-C50C-407E-A947-70E740481C1C}">
                <a14:useLocalDpi xmlns:a14="http://schemas.microsoft.com/office/drawing/2010/main" val="0"/>
              </a:ext>
            </a:extLst>
          </a:blip>
          <a:srcRect l="8188" b="11858"/>
          <a:stretch/>
        </p:blipFill>
        <p:spPr bwMode="auto">
          <a:xfrm>
            <a:off x="7159442" y="4771896"/>
            <a:ext cx="1684253" cy="808465"/>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Bildergebnis für accounting how contactless payment works">
            <a:hlinkClick r:id="rId9" action="ppaction://hlinkfile"/>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954" r="9833" b="10438"/>
          <a:stretch/>
        </p:blipFill>
        <p:spPr bwMode="auto">
          <a:xfrm>
            <a:off x="7159442" y="5719755"/>
            <a:ext cx="1684253" cy="877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83276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755422"/>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600" b="1" dirty="0" smtClean="0"/>
              <a:t>Electronic </a:t>
            </a:r>
            <a:r>
              <a:rPr lang="en-US" sz="1600" b="1" dirty="0"/>
              <a:t>payment </a:t>
            </a:r>
            <a:r>
              <a:rPr lang="en-US" sz="1600" b="1" dirty="0" smtClean="0"/>
              <a:t>methods </a:t>
            </a:r>
            <a:r>
              <a:rPr lang="en-US" sz="1600" dirty="0"/>
              <a:t>- The definition of an electronic payment system is a way of paying for a goods or services electronically, instead of using cash or a check, in person or by mail. An example of an electronic payment system is Pay </a:t>
            </a:r>
            <a:r>
              <a:rPr lang="en-US" sz="1600" dirty="0" smtClean="0"/>
              <a:t>Pal, World Pay or Apple Pay. These technically include credit cards. Like credit cards, the customer gets instant recognition of the payment but there is a bank delay in the money transfer.</a:t>
            </a:r>
          </a:p>
          <a:p>
            <a:pPr marL="360363" indent="-360363">
              <a:buClr>
                <a:srgbClr val="00B050"/>
              </a:buClr>
              <a:buFont typeface="Wingdings 3" panose="05040102010807070707" pitchFamily="18" charset="2"/>
              <a:buChar char=""/>
            </a:pPr>
            <a:r>
              <a:rPr lang="en-US" sz="1600" dirty="0" smtClean="0"/>
              <a:t>The benefit is the customer satisfaction, ease of use and levels of security, the downside is the delay in transfer and increased action taken to process the payment.</a:t>
            </a:r>
          </a:p>
          <a:p>
            <a:pPr marL="360363" indent="-360363">
              <a:buClr>
                <a:srgbClr val="00B050"/>
              </a:buClr>
              <a:buFont typeface="Wingdings 3" panose="05040102010807070707" pitchFamily="18" charset="2"/>
              <a:buChar char=""/>
            </a:pPr>
            <a:r>
              <a:rPr lang="en-US" sz="1600" b="1" dirty="0" smtClean="0"/>
              <a:t>Mobile </a:t>
            </a:r>
            <a:r>
              <a:rPr lang="en-US" sz="1600" b="1" dirty="0"/>
              <a:t>payment </a:t>
            </a:r>
            <a:r>
              <a:rPr lang="en-US" sz="1600" b="1" dirty="0" smtClean="0"/>
              <a:t>methods</a:t>
            </a:r>
            <a:r>
              <a:rPr lang="en-US" sz="1600" b="1" dirty="0"/>
              <a:t> </a:t>
            </a:r>
            <a:r>
              <a:rPr lang="en-US" sz="1600" dirty="0"/>
              <a:t>- Mobile payment (also referred to as mobile money, mobile money transfer, and mobile wallet) generally refer to payment services operated under financial regulation and performed from or via a mobile device</a:t>
            </a:r>
            <a:r>
              <a:rPr lang="en-US" sz="1600" dirty="0" smtClean="0"/>
              <a:t>. These are new and work in a similar way as Tap and Go but with an App sending the signal instead.</a:t>
            </a:r>
          </a:p>
          <a:p>
            <a:pPr marL="360363" indent="-360363">
              <a:buClr>
                <a:srgbClr val="00B050"/>
              </a:buClr>
              <a:buFont typeface="Wingdings 3" panose="05040102010807070707" pitchFamily="18" charset="2"/>
              <a:buChar char=""/>
            </a:pPr>
            <a:r>
              <a:rPr lang="en-US" sz="1600" dirty="0" smtClean="0"/>
              <a:t>Benefits include ease of customer use and being seen as modern. Downsides are trust and the level of frustration when the App does not connect. And the delay in funds transfer.</a:t>
            </a:r>
          </a:p>
          <a:p>
            <a:pPr marL="360363" lvl="1" indent="-360363">
              <a:buClr>
                <a:srgbClr val="00B050"/>
              </a:buClr>
              <a:buFont typeface="Wingdings 3" panose="05040102010807070707" pitchFamily="18" charset="2"/>
              <a:buChar char=""/>
            </a:pPr>
            <a:r>
              <a:rPr lang="en-US" sz="1600" b="1" dirty="0" smtClean="0">
                <a:solidFill>
                  <a:srgbClr val="FF0000"/>
                </a:solidFill>
                <a:latin typeface="Arial" panose="020B0604020202020204" pitchFamily="34" charset="0"/>
                <a:cs typeface="Arial" panose="020B0604020202020204" pitchFamily="34" charset="0"/>
              </a:rPr>
              <a:t>P11.1 – Task 06 </a:t>
            </a:r>
            <a:r>
              <a:rPr lang="en-US" sz="1600" dirty="0" smtClean="0">
                <a:solidFill>
                  <a:srgbClr val="FF0000"/>
                </a:solidFill>
                <a:latin typeface="Arial" panose="020B0604020202020204" pitchFamily="34" charset="0"/>
                <a:cs typeface="Arial" panose="020B0604020202020204" pitchFamily="34" charset="0"/>
              </a:rPr>
              <a:t>- Describe </a:t>
            </a:r>
            <a:r>
              <a:rPr lang="en-US" sz="1600" dirty="0">
                <a:solidFill>
                  <a:srgbClr val="FF0000"/>
                </a:solidFill>
                <a:latin typeface="Arial" panose="020B0604020202020204" pitchFamily="34" charset="0"/>
                <a:cs typeface="Arial" panose="020B0604020202020204" pitchFamily="34" charset="0"/>
              </a:rPr>
              <a:t>payment methods for business transactions </a:t>
            </a:r>
            <a:endParaRPr lang="en-US" sz="1600" dirty="0" smtClean="0">
              <a:solidFill>
                <a:srgbClr val="FF0000"/>
              </a:solidFill>
              <a:latin typeface="Arial" panose="020B0604020202020204" pitchFamily="34" charset="0"/>
              <a:cs typeface="Arial" panose="020B0604020202020204" pitchFamily="34" charset="0"/>
            </a:endParaRPr>
          </a:p>
          <a:p>
            <a:pPr marL="360363" lvl="1" indent="-360363">
              <a:buClr>
                <a:srgbClr val="00B050"/>
              </a:buClr>
              <a:buFont typeface="Wingdings 3" panose="05040102010807070707" pitchFamily="18" charset="2"/>
              <a:buChar char=""/>
            </a:pPr>
            <a:r>
              <a:rPr lang="en-US" sz="1600" b="1" dirty="0" smtClean="0">
                <a:solidFill>
                  <a:srgbClr val="FF0000"/>
                </a:solidFill>
                <a:latin typeface="Arial" panose="020B0604020202020204" pitchFamily="34" charset="0"/>
                <a:cs typeface="Arial" panose="020B0604020202020204" pitchFamily="34" charset="0"/>
              </a:rPr>
              <a:t>P11.1 – Task 07 - </a:t>
            </a:r>
            <a:r>
              <a:rPr lang="en-US" sz="1600" dirty="0" smtClean="0">
                <a:solidFill>
                  <a:srgbClr val="FF0000"/>
                </a:solidFill>
                <a:latin typeface="Arial" panose="020B0604020202020204" pitchFamily="34" charset="0"/>
                <a:cs typeface="Arial" panose="020B0604020202020204" pitchFamily="34" charset="0"/>
              </a:rPr>
              <a:t>For Northern Car Repairs, describe to Jonathan the benefits and disadvantages of the use of modern payments methods against Cash payments.</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pic>
        <p:nvPicPr>
          <p:cNvPr id="2050" name="Picture 2" descr="Image result for what is mobile phone payment">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454" r="19438"/>
          <a:stretch/>
        </p:blipFill>
        <p:spPr bwMode="auto">
          <a:xfrm>
            <a:off x="7171902" y="4725144"/>
            <a:ext cx="1661031" cy="1940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what is mobile phone paymen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04" t="8607" r="7393"/>
          <a:stretch/>
        </p:blipFill>
        <p:spPr bwMode="auto">
          <a:xfrm>
            <a:off x="7171903" y="3054804"/>
            <a:ext cx="1661030" cy="155693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electronic payment method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1901" y="1083270"/>
            <a:ext cx="1661032" cy="117879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7"/>
          <a:srcRect l="83206" t="22438" r="744" b="67718"/>
          <a:stretch/>
        </p:blipFill>
        <p:spPr>
          <a:xfrm>
            <a:off x="7171901" y="2375475"/>
            <a:ext cx="1661032" cy="572770"/>
          </a:xfrm>
          <a:prstGeom prst="rect">
            <a:avLst/>
          </a:prstGeom>
        </p:spPr>
      </p:pic>
    </p:spTree>
    <p:extLst>
      <p:ext uri="{BB962C8B-B14F-4D97-AF65-F5344CB8AC3E}">
        <p14:creationId xmlns:p14="http://schemas.microsoft.com/office/powerpoint/2010/main" val="427184523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182594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dirty="0">
                <a:solidFill>
                  <a:schemeClr val="dk1"/>
                </a:solidFill>
                <a:latin typeface="Arial" panose="020B0604020202020204" pitchFamily="34" charset="0"/>
                <a:cs typeface="Arial" panose="020B0604020202020204" pitchFamily="34" charset="0"/>
              </a:rPr>
              <a:t>When </a:t>
            </a:r>
            <a:r>
              <a:rPr lang="en-US" dirty="0" smtClean="0">
                <a:solidFill>
                  <a:schemeClr val="dk1"/>
                </a:solidFill>
                <a:latin typeface="Arial" panose="020B0604020202020204" pitchFamily="34" charset="0"/>
                <a:cs typeface="Arial" panose="020B0604020202020204" pitchFamily="34" charset="0"/>
              </a:rPr>
              <a:t>businesses </a:t>
            </a:r>
            <a:r>
              <a:rPr lang="en-US" dirty="0">
                <a:solidFill>
                  <a:schemeClr val="dk1"/>
                </a:solidFill>
                <a:latin typeface="Arial" panose="020B0604020202020204" pitchFamily="34" charset="0"/>
                <a:cs typeface="Arial" panose="020B0604020202020204" pitchFamily="34" charset="0"/>
              </a:rPr>
              <a:t>deposit money into bank accounts, the bank is said to be the depository and </a:t>
            </a:r>
            <a:r>
              <a:rPr lang="en-US" dirty="0" smtClean="0">
                <a:solidFill>
                  <a:schemeClr val="dk1"/>
                </a:solidFill>
                <a:latin typeface="Arial" panose="020B0604020202020204" pitchFamily="34" charset="0"/>
                <a:cs typeface="Arial" panose="020B0604020202020204" pitchFamily="34" charset="0"/>
              </a:rPr>
              <a:t>the business </a:t>
            </a:r>
            <a:r>
              <a:rPr lang="en-US" dirty="0">
                <a:solidFill>
                  <a:schemeClr val="dk1"/>
                </a:solidFill>
                <a:latin typeface="Arial" panose="020B0604020202020204" pitchFamily="34" charset="0"/>
                <a:cs typeface="Arial" panose="020B0604020202020204" pitchFamily="34" charset="0"/>
              </a:rPr>
              <a:t>making the deposits are commonly referred to as the depositors. Banks usually issue reports each month for their depositors listing the detailed activity on their bank accounts. These reports are commonly referred to as bank statements</a:t>
            </a:r>
            <a:r>
              <a:rPr lang="en-US" dirty="0" smtClean="0">
                <a:solidFill>
                  <a:schemeClr val="dk1"/>
                </a:solidFill>
                <a:latin typeface="Arial" panose="020B0604020202020204" pitchFamily="34" charset="0"/>
                <a:cs typeface="Arial" panose="020B0604020202020204" pitchFamily="34" charset="0"/>
              </a:rPr>
              <a:t>.</a:t>
            </a:r>
            <a:endParaRPr lang="en-US" dirty="0">
              <a:solidFill>
                <a:schemeClr val="dk1"/>
              </a:solidFill>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b="1" dirty="0">
                <a:solidFill>
                  <a:schemeClr val="dk1"/>
                </a:solidFill>
                <a:latin typeface="Arial" panose="020B0604020202020204" pitchFamily="34" charset="0"/>
                <a:cs typeface="Arial" panose="020B0604020202020204" pitchFamily="34" charset="0"/>
              </a:rPr>
              <a:t>Bank statements </a:t>
            </a:r>
            <a:r>
              <a:rPr lang="en-US" dirty="0">
                <a:solidFill>
                  <a:schemeClr val="dk1"/>
                </a:solidFill>
                <a:latin typeface="Arial" panose="020B0604020202020204" pitchFamily="34" charset="0"/>
                <a:cs typeface="Arial" panose="020B0604020202020204" pitchFamily="34" charset="0"/>
              </a:rPr>
              <a:t>usually include the depositor's name, address, account number, date, and bank name. The bank statement report itself usually lists the following:</a:t>
            </a:r>
          </a:p>
          <a:p>
            <a:pPr marL="631825" indent="-271463">
              <a:buClr>
                <a:srgbClr val="00B050"/>
              </a:buClr>
              <a:buFont typeface="Arial" panose="020B0604020202020204" pitchFamily="34" charset="0"/>
              <a:buChar char="•"/>
            </a:pPr>
            <a:r>
              <a:rPr lang="en-US" dirty="0" smtClean="0">
                <a:solidFill>
                  <a:schemeClr val="dk1"/>
                </a:solidFill>
                <a:latin typeface="Arial" panose="020B0604020202020204" pitchFamily="34" charset="0"/>
                <a:cs typeface="Arial" panose="020B0604020202020204" pitchFamily="34" charset="0"/>
              </a:rPr>
              <a:t>The </a:t>
            </a:r>
            <a:r>
              <a:rPr lang="en-US" dirty="0">
                <a:solidFill>
                  <a:schemeClr val="dk1"/>
                </a:solidFill>
                <a:latin typeface="Arial" panose="020B0604020202020204" pitchFamily="34" charset="0"/>
                <a:cs typeface="Arial" panose="020B0604020202020204" pitchFamily="34" charset="0"/>
              </a:rPr>
              <a:t>depositor's beginning balance</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Checks, withdrawals, and debits decreasing the balance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Deposits and credits increases the account balance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Photocopies of cancelled checks cleared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The ending balance of the bank account</a:t>
            </a:r>
          </a:p>
          <a:p>
            <a:pPr marL="360363" indent="-360363">
              <a:buClr>
                <a:srgbClr val="00B050"/>
              </a:buClr>
              <a:buFont typeface="Wingdings 3" panose="05040102010807070707" pitchFamily="18" charset="2"/>
              <a:buChar char=""/>
            </a:pPr>
            <a:r>
              <a:rPr lang="en-US" dirty="0">
                <a:solidFill>
                  <a:schemeClr val="dk1"/>
                </a:solidFill>
                <a:latin typeface="Arial" panose="020B0604020202020204" pitchFamily="34" charset="0"/>
                <a:cs typeface="Arial" panose="020B0604020202020204" pitchFamily="34" charset="0"/>
              </a:rPr>
              <a:t>The purpose of a bank statement is to </a:t>
            </a:r>
            <a:r>
              <a:rPr lang="en-US" dirty="0" err="1" smtClean="0">
                <a:solidFill>
                  <a:schemeClr val="dk1"/>
                </a:solidFill>
                <a:latin typeface="Arial" panose="020B0604020202020204" pitchFamily="34" charset="0"/>
                <a:cs typeface="Arial" panose="020B0604020202020204" pitchFamily="34" charset="0"/>
              </a:rPr>
              <a:t>summarise</a:t>
            </a:r>
            <a:r>
              <a:rPr lang="en-US" dirty="0" smtClean="0">
                <a:solidFill>
                  <a:schemeClr val="dk1"/>
                </a:solidFill>
                <a:latin typeface="Arial" panose="020B0604020202020204" pitchFamily="34" charset="0"/>
                <a:cs typeface="Arial" panose="020B0604020202020204" pitchFamily="34" charset="0"/>
              </a:rPr>
              <a:t> </a:t>
            </a:r>
            <a:r>
              <a:rPr lang="en-US" dirty="0">
                <a:solidFill>
                  <a:schemeClr val="dk1"/>
                </a:solidFill>
                <a:latin typeface="Arial" panose="020B0604020202020204" pitchFamily="34" charset="0"/>
                <a:cs typeface="Arial" panose="020B0604020202020204" pitchFamily="34" charset="0"/>
              </a:rPr>
              <a:t>the transaction activity during the period. Since the bank doesn't own the money in the account, it must act as a fiduciary and report the balances and transactions to the depositor</a:t>
            </a:r>
            <a:r>
              <a:rPr lang="en-US" dirty="0" smtClean="0">
                <a:solidFill>
                  <a:schemeClr val="dk1"/>
                </a:solidFill>
                <a:latin typeface="Arial" panose="020B0604020202020204" pitchFamily="34" charset="0"/>
                <a:cs typeface="Arial" panose="020B0604020202020204" pitchFamily="34" charset="0"/>
              </a:rPr>
              <a:t>.</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P12.1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spTree>
    <p:extLst>
      <p:ext uri="{BB962C8B-B14F-4D97-AF65-F5344CB8AC3E}">
        <p14:creationId xmlns:p14="http://schemas.microsoft.com/office/powerpoint/2010/main" val="241264819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633010952"/>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46403" y="6021288"/>
            <a:ext cx="6845877" cy="64633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P12.1 – Task 08 </a:t>
            </a:r>
            <a:r>
              <a:rPr lang="en-US" dirty="0" smtClean="0">
                <a:solidFill>
                  <a:srgbClr val="FF0000"/>
                </a:solidFill>
                <a:latin typeface="Arial" panose="020B0604020202020204" pitchFamily="34" charset="0"/>
                <a:cs typeface="Arial" panose="020B0604020202020204" pitchFamily="34" charset="0"/>
              </a:rPr>
              <a:t>- Explain the purpose of a bank statement including the features and layout using an annotated example.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P12.1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pic>
        <p:nvPicPr>
          <p:cNvPr id="10242" name="Picture 2" descr="Image result for annotated bank state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584" y="1052736"/>
            <a:ext cx="5832648" cy="4899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7597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182594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46403" y="1086991"/>
            <a:ext cx="6845877"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00" dirty="0">
                <a:latin typeface="Arial" panose="020B0604020202020204" pitchFamily="34" charset="0"/>
                <a:cs typeface="Arial" panose="020B0604020202020204" pitchFamily="34" charset="0"/>
              </a:rPr>
              <a:t>Jonathan has provided the following financial information for his opening month of business:</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introduced capital in the form of:</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Cash </a:t>
            </a:r>
            <a:r>
              <a:rPr lang="en-US" sz="1500" dirty="0">
                <a:latin typeface="Arial" panose="020B0604020202020204" pitchFamily="34" charset="0"/>
                <a:cs typeface="Arial" panose="020B0604020202020204" pitchFamily="34" charset="0"/>
              </a:rPr>
              <a:t>£30 000</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Motor </a:t>
            </a:r>
            <a:r>
              <a:rPr lang="en-US" sz="1500" dirty="0">
                <a:latin typeface="Arial" panose="020B0604020202020204" pitchFamily="34" charset="0"/>
                <a:cs typeface="Arial" panose="020B0604020202020204" pitchFamily="34" charset="0"/>
              </a:rPr>
              <a:t>Car £10 000</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Fixtures </a:t>
            </a:r>
            <a:r>
              <a:rPr lang="en-US" sz="1500" dirty="0">
                <a:latin typeface="Arial" panose="020B0604020202020204" pitchFamily="34" charset="0"/>
                <a:cs typeface="Arial" panose="020B0604020202020204" pitchFamily="34" charset="0"/>
              </a:rPr>
              <a:t>and fittings £5 000</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purchased a motor van for £9 800 in cash.</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bought shop fixtures for £8 000 on credit from SF Ltd.</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introduced £25 000 extra cash as capital into the business.</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sold the motor car for £8000 cash.</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bought office equipment for £5 500 on credit from Office Supplies Ltd.</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will not account for depreciation of non-current assets until the end of the financial year.</a:t>
            </a:r>
            <a:endParaRPr lang="en-US" sz="1500" dirty="0" smtClean="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P12.2 – Task 09 – </a:t>
            </a:r>
            <a:r>
              <a:rPr lang="en-US" sz="1500" dirty="0" smtClean="0">
                <a:solidFill>
                  <a:srgbClr val="FF0000"/>
                </a:solidFill>
                <a:latin typeface="Arial" panose="020B0604020202020204" pitchFamily="34" charset="0"/>
                <a:cs typeface="Arial" panose="020B0604020202020204" pitchFamily="34" charset="0"/>
              </a:rPr>
              <a:t>Create a Bank Statement that demonstrates the above details of Jonathan’s Account and describe the features you used.</a:t>
            </a:r>
            <a:endParaRPr lang="en-US" sz="1500" b="1" dirty="0" smtClean="0">
              <a:solidFill>
                <a:srgbClr val="FF0000"/>
              </a:solidFill>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P12.2 – Task 10 </a:t>
            </a:r>
            <a:r>
              <a:rPr lang="en-US" sz="1500" dirty="0" smtClean="0">
                <a:solidFill>
                  <a:srgbClr val="FF0000"/>
                </a:solidFill>
                <a:latin typeface="Arial" panose="020B0604020202020204" pitchFamily="34" charset="0"/>
                <a:cs typeface="Arial" panose="020B0604020202020204" pitchFamily="34" charset="0"/>
              </a:rPr>
              <a:t>– Describe the need for a bank reconciliation statement to Jonathan at Northern Car Repairs.</a:t>
            </a: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P12.3 – Task 11 </a:t>
            </a:r>
            <a:r>
              <a:rPr lang="en-US" sz="1500" dirty="0" smtClean="0">
                <a:solidFill>
                  <a:srgbClr val="FF0000"/>
                </a:solidFill>
                <a:latin typeface="Arial" panose="020B0604020202020204" pitchFamily="34" charset="0"/>
                <a:cs typeface="Arial" panose="020B0604020202020204" pitchFamily="34" charset="0"/>
              </a:rPr>
              <a:t>– Present your finished presentation to your teacher using notes, examples and conclusions. These should also include:</a:t>
            </a:r>
          </a:p>
          <a:p>
            <a:pPr marL="631825" indent="-271463">
              <a:buClr>
                <a:srgbClr val="00B050"/>
              </a:buClr>
              <a:buFont typeface="+mj-lt"/>
              <a:buAutoNum type="arabicPeriod"/>
            </a:pPr>
            <a:r>
              <a:rPr lang="en-US" sz="1500" dirty="0" smtClean="0">
                <a:solidFill>
                  <a:srgbClr val="FF0000"/>
                </a:solidFill>
              </a:rPr>
              <a:t>An </a:t>
            </a:r>
            <a:r>
              <a:rPr lang="en-US" sz="1500" dirty="0">
                <a:solidFill>
                  <a:srgbClr val="FF0000"/>
                </a:solidFill>
              </a:rPr>
              <a:t>explanation of how a failure on Jonathan’s part to keep accurate accounting records could impact on these three stakeholder groups. </a:t>
            </a:r>
            <a:endParaRPr lang="en-US" sz="1500" dirty="0" smtClean="0">
              <a:solidFill>
                <a:srgbClr val="FF0000"/>
              </a:solidFill>
            </a:endParaRPr>
          </a:p>
          <a:p>
            <a:pPr marL="631825" indent="-271463">
              <a:buClr>
                <a:srgbClr val="00B050"/>
              </a:buClr>
              <a:buFont typeface="+mj-lt"/>
              <a:buAutoNum type="arabicPeriod"/>
            </a:pPr>
            <a:r>
              <a:rPr lang="en-US" sz="1500" dirty="0" smtClean="0">
                <a:solidFill>
                  <a:srgbClr val="FF0000"/>
                </a:solidFill>
              </a:rPr>
              <a:t>An </a:t>
            </a:r>
            <a:r>
              <a:rPr lang="en-US" sz="1500" dirty="0">
                <a:solidFill>
                  <a:srgbClr val="FF0000"/>
                </a:solidFill>
              </a:rPr>
              <a:t>assessment of how Jonathan applies the consistency concept to his accounting records</a:t>
            </a:r>
            <a:r>
              <a:rPr lang="en-US" sz="1500" dirty="0" smtClean="0">
                <a:solidFill>
                  <a:srgbClr val="FF0000"/>
                </a:solidFill>
              </a:rPr>
              <a:t>.</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P12.2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spTree>
    <p:extLst>
      <p:ext uri="{BB962C8B-B14F-4D97-AF65-F5344CB8AC3E}">
        <p14:creationId xmlns:p14="http://schemas.microsoft.com/office/powerpoint/2010/main" val="261151837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46403" y="1086991"/>
            <a:ext cx="8574069" cy="5355312"/>
          </a:xfrm>
          <a:prstGeom prst="rect">
            <a:avLst/>
          </a:prstGeom>
        </p:spPr>
        <p:txBody>
          <a:bodyPr wrap="square">
            <a:spAutoFit/>
          </a:bodyPr>
          <a:lstStyle/>
          <a:p>
            <a:pPr marL="0" lvl="1">
              <a:buClr>
                <a:srgbClr val="00B050"/>
              </a:buClr>
            </a:pPr>
            <a:r>
              <a:rPr lang="en-US" b="1" dirty="0">
                <a:solidFill>
                  <a:srgbClr val="FF0000"/>
                </a:solidFill>
                <a:latin typeface="Arial" panose="020B0604020202020204" pitchFamily="34" charset="0"/>
                <a:cs typeface="Arial" panose="020B0604020202020204" pitchFamily="34" charset="0"/>
              </a:rPr>
              <a:t>P9.1 – Task 01 </a:t>
            </a:r>
            <a:r>
              <a:rPr lang="en-US" dirty="0">
                <a:solidFill>
                  <a:srgbClr val="FF0000"/>
                </a:solidFill>
                <a:latin typeface="Arial" panose="020B0604020202020204" pitchFamily="34" charset="0"/>
                <a:cs typeface="Arial" panose="020B0604020202020204" pitchFamily="34" charset="0"/>
              </a:rPr>
              <a:t>– In context to Northern Car Repairs, explain how and why a Cash Book needs to be updated on a regular basis.</a:t>
            </a:r>
          </a:p>
          <a:p>
            <a:pPr marL="0" lvl="1">
              <a:buClr>
                <a:srgbClr val="00B050"/>
              </a:buClr>
            </a:pPr>
            <a:r>
              <a:rPr lang="en-GB" b="1" dirty="0">
                <a:solidFill>
                  <a:srgbClr val="FF0000"/>
                </a:solidFill>
                <a:latin typeface="Arial" panose="020B0604020202020204" pitchFamily="34" charset="0"/>
              </a:rPr>
              <a:t>P9.2 – Task 02 </a:t>
            </a:r>
            <a:r>
              <a:rPr lang="en-GB" dirty="0">
                <a:solidFill>
                  <a:srgbClr val="FF0000"/>
                </a:solidFill>
                <a:latin typeface="Arial" panose="020B0604020202020204" pitchFamily="34" charset="0"/>
              </a:rPr>
              <a:t>- </a:t>
            </a:r>
            <a:r>
              <a:rPr lang="en-US" dirty="0">
                <a:solidFill>
                  <a:srgbClr val="FF0000"/>
                </a:solidFill>
                <a:latin typeface="Arial" panose="020B0604020202020204" pitchFamily="34" charset="0"/>
              </a:rPr>
              <a:t>Update the cash book from the data given.</a:t>
            </a:r>
            <a:endParaRPr lang="en-GB" dirty="0">
              <a:solidFill>
                <a:srgbClr val="FF0000"/>
              </a:solidFill>
              <a:latin typeface="Arial" panose="020B0604020202020204" pitchFamily="34" charset="0"/>
            </a:endParaRPr>
          </a:p>
          <a:p>
            <a:pPr marL="0" lvl="1">
              <a:buClr>
                <a:srgbClr val="00B050"/>
              </a:buClr>
            </a:pPr>
            <a:r>
              <a:rPr lang="en-US" b="1" dirty="0" smtClean="0">
                <a:solidFill>
                  <a:srgbClr val="FF0000"/>
                </a:solidFill>
              </a:rPr>
              <a:t>P10.1 </a:t>
            </a:r>
            <a:r>
              <a:rPr lang="en-US" b="1" dirty="0">
                <a:solidFill>
                  <a:srgbClr val="FF0000"/>
                </a:solidFill>
              </a:rPr>
              <a:t>– Task </a:t>
            </a:r>
            <a:r>
              <a:rPr lang="en-US" b="1" dirty="0" smtClean="0">
                <a:solidFill>
                  <a:srgbClr val="FF0000"/>
                </a:solidFill>
              </a:rPr>
              <a:t>03 </a:t>
            </a:r>
            <a:r>
              <a:rPr lang="en-US" b="1" dirty="0">
                <a:solidFill>
                  <a:srgbClr val="FF0000"/>
                </a:solidFill>
              </a:rPr>
              <a:t>- </a:t>
            </a:r>
            <a:r>
              <a:rPr lang="en-US" dirty="0">
                <a:solidFill>
                  <a:srgbClr val="FF0000"/>
                </a:solidFill>
              </a:rPr>
              <a:t>In your presentation from LO1 or in report form, explain the needs and benefits of a bank reconciliation statements.</a:t>
            </a:r>
          </a:p>
          <a:p>
            <a:pPr marL="0" lvl="1">
              <a:buClr>
                <a:srgbClr val="00B050"/>
              </a:buClr>
            </a:pPr>
            <a:r>
              <a:rPr lang="en-GB" b="1" dirty="0" smtClean="0">
                <a:solidFill>
                  <a:srgbClr val="FF0000"/>
                </a:solidFill>
                <a:latin typeface="Arial" panose="020B0604020202020204" pitchFamily="34" charset="0"/>
              </a:rPr>
              <a:t>P10.3 – Task 04 </a:t>
            </a:r>
            <a:r>
              <a:rPr lang="en-GB" dirty="0" smtClean="0">
                <a:solidFill>
                  <a:srgbClr val="FF0000"/>
                </a:solidFill>
                <a:latin typeface="Arial" panose="020B0604020202020204" pitchFamily="34" charset="0"/>
              </a:rPr>
              <a:t>- </a:t>
            </a:r>
            <a:r>
              <a:rPr lang="en-US" dirty="0" smtClean="0">
                <a:solidFill>
                  <a:srgbClr val="FF0000"/>
                </a:solidFill>
                <a:latin typeface="Arial" panose="020B0604020202020204" pitchFamily="34" charset="0"/>
              </a:rPr>
              <a:t>Update the cash book from the data given.</a:t>
            </a:r>
            <a:endParaRPr lang="en-GB" dirty="0" smtClean="0">
              <a:solidFill>
                <a:srgbClr val="FF0000"/>
              </a:solidFill>
              <a:latin typeface="Arial" panose="020B0604020202020204" pitchFamily="34" charset="0"/>
            </a:endParaRPr>
          </a:p>
          <a:p>
            <a:pPr marL="0" lvl="1">
              <a:buClr>
                <a:srgbClr val="00B050"/>
              </a:buClr>
            </a:pPr>
            <a:r>
              <a:rPr lang="en-IE" b="1" dirty="0" smtClean="0">
                <a:solidFill>
                  <a:srgbClr val="FF0000"/>
                </a:solidFill>
                <a:latin typeface="Arial" panose="020B0604020202020204" pitchFamily="34" charset="0"/>
                <a:cs typeface="Arial" panose="020B0604020202020204" pitchFamily="34" charset="0"/>
              </a:rPr>
              <a:t>P10.4 </a:t>
            </a:r>
            <a:r>
              <a:rPr lang="en-IE" b="1" dirty="0">
                <a:solidFill>
                  <a:srgbClr val="FF0000"/>
                </a:solidFill>
                <a:latin typeface="Arial" panose="020B0604020202020204" pitchFamily="34" charset="0"/>
                <a:cs typeface="Arial" panose="020B0604020202020204" pitchFamily="34" charset="0"/>
              </a:rPr>
              <a:t>- Task 05 – </a:t>
            </a:r>
            <a:r>
              <a:rPr lang="en-IE" dirty="0">
                <a:solidFill>
                  <a:srgbClr val="FF0000"/>
                </a:solidFill>
                <a:latin typeface="Arial" panose="020B0604020202020204" pitchFamily="34" charset="0"/>
                <a:cs typeface="Arial" panose="020B0604020202020204" pitchFamily="34" charset="0"/>
              </a:rPr>
              <a:t>Update your presentation from LO1 to answer the above questions.</a:t>
            </a:r>
            <a:endParaRPr lang="en-US" dirty="0">
              <a:solidFill>
                <a:srgbClr val="FF0000"/>
              </a:solidFill>
            </a:endParaRPr>
          </a:p>
          <a:p>
            <a:pPr marL="0" lvl="1">
              <a:buClr>
                <a:srgbClr val="00B050"/>
              </a:buClr>
            </a:pPr>
            <a:r>
              <a:rPr lang="en-US" b="1" dirty="0" smtClean="0">
                <a:solidFill>
                  <a:srgbClr val="FF0000"/>
                </a:solidFill>
                <a:latin typeface="Arial" panose="020B0604020202020204" pitchFamily="34" charset="0"/>
                <a:cs typeface="Arial" panose="020B0604020202020204" pitchFamily="34" charset="0"/>
              </a:rPr>
              <a:t>P11.1 </a:t>
            </a:r>
            <a:r>
              <a:rPr lang="en-US" b="1" dirty="0">
                <a:solidFill>
                  <a:srgbClr val="FF0000"/>
                </a:solidFill>
                <a:latin typeface="Arial" panose="020B0604020202020204" pitchFamily="34" charset="0"/>
                <a:cs typeface="Arial" panose="020B0604020202020204" pitchFamily="34" charset="0"/>
              </a:rPr>
              <a:t>– Task 06 </a:t>
            </a:r>
            <a:r>
              <a:rPr lang="en-US" dirty="0">
                <a:solidFill>
                  <a:srgbClr val="FF0000"/>
                </a:solidFill>
                <a:latin typeface="Arial" panose="020B0604020202020204" pitchFamily="34" charset="0"/>
                <a:cs typeface="Arial" panose="020B0604020202020204" pitchFamily="34" charset="0"/>
              </a:rPr>
              <a:t>- Describe payment methods for business transactions </a:t>
            </a:r>
          </a:p>
          <a:p>
            <a:pPr marL="0" lvl="1">
              <a:buClr>
                <a:srgbClr val="00B050"/>
              </a:buClr>
            </a:pPr>
            <a:r>
              <a:rPr lang="en-US" b="1" dirty="0">
                <a:solidFill>
                  <a:srgbClr val="FF0000"/>
                </a:solidFill>
                <a:latin typeface="Arial" panose="020B0604020202020204" pitchFamily="34" charset="0"/>
                <a:cs typeface="Arial" panose="020B0604020202020204" pitchFamily="34" charset="0"/>
              </a:rPr>
              <a:t>P11.1 – Task 07 - </a:t>
            </a:r>
            <a:r>
              <a:rPr lang="en-US" dirty="0">
                <a:solidFill>
                  <a:srgbClr val="FF0000"/>
                </a:solidFill>
                <a:latin typeface="Arial" panose="020B0604020202020204" pitchFamily="34" charset="0"/>
                <a:cs typeface="Arial" panose="020B0604020202020204" pitchFamily="34" charset="0"/>
              </a:rPr>
              <a:t>For Northern Car Repairs, describe to Jonathan the benefits and disadvantages of the use of modern payments methods against Cash payments.</a:t>
            </a:r>
            <a:endParaRPr lang="en-US" dirty="0">
              <a:solidFill>
                <a:srgbClr val="FF0000"/>
              </a:solidFill>
            </a:endParaRPr>
          </a:p>
          <a:p>
            <a:pPr>
              <a:buClr>
                <a:srgbClr val="00B050"/>
              </a:buClr>
            </a:pPr>
            <a:r>
              <a:rPr lang="en-US" b="1" dirty="0" smtClean="0">
                <a:solidFill>
                  <a:srgbClr val="FF0000"/>
                </a:solidFill>
                <a:latin typeface="Arial" panose="020B0604020202020204" pitchFamily="34" charset="0"/>
                <a:cs typeface="Arial" panose="020B0604020202020204" pitchFamily="34" charset="0"/>
              </a:rPr>
              <a:t>P12.1 </a:t>
            </a:r>
            <a:r>
              <a:rPr lang="en-US" b="1" dirty="0">
                <a:solidFill>
                  <a:srgbClr val="FF0000"/>
                </a:solidFill>
                <a:latin typeface="Arial" panose="020B0604020202020204" pitchFamily="34" charset="0"/>
                <a:cs typeface="Arial" panose="020B0604020202020204" pitchFamily="34" charset="0"/>
              </a:rPr>
              <a:t>– Task 08 </a:t>
            </a:r>
            <a:r>
              <a:rPr lang="en-US" dirty="0">
                <a:solidFill>
                  <a:srgbClr val="FF0000"/>
                </a:solidFill>
                <a:latin typeface="Arial" panose="020B0604020202020204" pitchFamily="34" charset="0"/>
                <a:cs typeface="Arial" panose="020B0604020202020204" pitchFamily="34" charset="0"/>
              </a:rPr>
              <a:t>- Explain the purpose of a bank statement including the features and layout using an annotated example.</a:t>
            </a:r>
          </a:p>
          <a:p>
            <a:pPr>
              <a:buClr>
                <a:srgbClr val="00B050"/>
              </a:buClr>
            </a:pPr>
            <a:r>
              <a:rPr lang="en-US" b="1" dirty="0" smtClean="0">
                <a:solidFill>
                  <a:srgbClr val="FF0000"/>
                </a:solidFill>
                <a:latin typeface="Arial" panose="020B0604020202020204" pitchFamily="34" charset="0"/>
                <a:cs typeface="Arial" panose="020B0604020202020204" pitchFamily="34" charset="0"/>
              </a:rPr>
              <a:t>P12.2 – Task 09 – </a:t>
            </a:r>
            <a:r>
              <a:rPr lang="en-US" dirty="0" smtClean="0">
                <a:solidFill>
                  <a:srgbClr val="FF0000"/>
                </a:solidFill>
                <a:latin typeface="Arial" panose="020B0604020202020204" pitchFamily="34" charset="0"/>
                <a:cs typeface="Arial" panose="020B0604020202020204" pitchFamily="34" charset="0"/>
              </a:rPr>
              <a:t>Create a Bank Statement that demonstrates the above details of Jonathan’s Account and describe the features you used.</a:t>
            </a:r>
            <a:endParaRPr lang="en-US" b="1" dirty="0" smtClean="0">
              <a:solidFill>
                <a:srgbClr val="FF0000"/>
              </a:solidFill>
              <a:latin typeface="Arial" panose="020B0604020202020204" pitchFamily="34" charset="0"/>
              <a:cs typeface="Arial" panose="020B0604020202020204" pitchFamily="34" charset="0"/>
            </a:endParaRPr>
          </a:p>
          <a:p>
            <a:pPr>
              <a:buClr>
                <a:srgbClr val="00B050"/>
              </a:buClr>
            </a:pPr>
            <a:r>
              <a:rPr lang="en-US" b="1" dirty="0" smtClean="0">
                <a:solidFill>
                  <a:srgbClr val="FF0000"/>
                </a:solidFill>
                <a:latin typeface="Arial" panose="020B0604020202020204" pitchFamily="34" charset="0"/>
                <a:cs typeface="Arial" panose="020B0604020202020204" pitchFamily="34" charset="0"/>
              </a:rPr>
              <a:t>P12.2 – Task 10 </a:t>
            </a:r>
            <a:r>
              <a:rPr lang="en-US" dirty="0" smtClean="0">
                <a:solidFill>
                  <a:srgbClr val="FF0000"/>
                </a:solidFill>
                <a:latin typeface="Arial" panose="020B0604020202020204" pitchFamily="34" charset="0"/>
                <a:cs typeface="Arial" panose="020B0604020202020204" pitchFamily="34" charset="0"/>
              </a:rPr>
              <a:t>– Describe the need for a bank reconciliation statement to Jonathan at Northern Car Repairs.</a:t>
            </a:r>
          </a:p>
          <a:p>
            <a:pPr>
              <a:buClr>
                <a:srgbClr val="00B050"/>
              </a:buClr>
            </a:pPr>
            <a:r>
              <a:rPr lang="en-US" b="1" dirty="0" smtClean="0">
                <a:solidFill>
                  <a:srgbClr val="FF0000"/>
                </a:solidFill>
                <a:latin typeface="Arial" panose="020B0604020202020204" pitchFamily="34" charset="0"/>
                <a:cs typeface="Arial" panose="020B0604020202020204" pitchFamily="34" charset="0"/>
              </a:rPr>
              <a:t>P12.3 – Task 11 </a:t>
            </a:r>
            <a:r>
              <a:rPr lang="en-US" dirty="0" smtClean="0">
                <a:solidFill>
                  <a:srgbClr val="FF0000"/>
                </a:solidFill>
                <a:latin typeface="Arial" panose="020B0604020202020204" pitchFamily="34" charset="0"/>
                <a:cs typeface="Arial" panose="020B0604020202020204" pitchFamily="34" charset="0"/>
              </a:rPr>
              <a:t>– Present your finished presentation to your teacher using notes, examples and conclusions.</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LO5 – Assessment Criteria</a:t>
            </a:r>
            <a:endParaRPr lang="en-US" sz="3200" dirty="0"/>
          </a:p>
        </p:txBody>
      </p:sp>
    </p:spTree>
    <p:extLst>
      <p:ext uri="{BB962C8B-B14F-4D97-AF65-F5344CB8AC3E}">
        <p14:creationId xmlns:p14="http://schemas.microsoft.com/office/powerpoint/2010/main" val="5001026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77748536"/>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90843"/>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30" dirty="0" smtClean="0"/>
              <a:t>A </a:t>
            </a:r>
            <a:r>
              <a:rPr lang="en-US" sz="1530" dirty="0"/>
              <a:t>business uses a cash </a:t>
            </a:r>
            <a:r>
              <a:rPr lang="en-US" sz="1530" dirty="0" smtClean="0"/>
              <a:t>book </a:t>
            </a:r>
            <a:r>
              <a:rPr lang="en-US" sz="1530" dirty="0"/>
              <a:t>to record cash transactions that occur through the business's checking account. Each month, your bank sends you a bank statement, which lists the beginning and ending account balance and transactions that took place throughout the month. When you reconcile the cash book, you compare the transactions, make the proper adjustments and ensure that both accounts report the same amount of cash. Reconciling the cash book is essential to knowing the business's true cash amount.</a:t>
            </a:r>
          </a:p>
          <a:p>
            <a:pPr marL="631825" indent="-271463">
              <a:buClr>
                <a:srgbClr val="00B050"/>
              </a:buClr>
              <a:buFont typeface="+mj-lt"/>
              <a:buAutoNum type="arabicPeriod"/>
            </a:pPr>
            <a:r>
              <a:rPr lang="en-US" sz="1530" dirty="0" smtClean="0"/>
              <a:t>Compare </a:t>
            </a:r>
            <a:r>
              <a:rPr lang="en-US" sz="1530" dirty="0"/>
              <a:t>the transactions between the cash book and the bank statement. Mark off each corresponding transaction using a highlighter or check mark to distinguish which transactions do not appear on both reports</a:t>
            </a:r>
            <a:r>
              <a:rPr lang="en-US" sz="1530" dirty="0" smtClean="0"/>
              <a:t>.</a:t>
            </a:r>
            <a:endParaRPr lang="en-US" sz="1530" dirty="0"/>
          </a:p>
          <a:p>
            <a:pPr marL="631825" indent="-271463">
              <a:buClr>
                <a:srgbClr val="00B050"/>
              </a:buClr>
              <a:buFont typeface="+mj-lt"/>
              <a:buAutoNum type="arabicPeriod"/>
            </a:pPr>
            <a:r>
              <a:rPr lang="en-US" sz="1530" dirty="0" smtClean="0"/>
              <a:t>Calculate </a:t>
            </a:r>
            <a:r>
              <a:rPr lang="en-US" sz="1530" dirty="0"/>
              <a:t>the adjusted bank statement balance. Add the deposits in transfer, or deposits that have not posted to the bank account. Deduct outstanding checks that do not appear on the bank statement. Subtract any bank errors, which can include transposed numbers or incorrect debits or credits</a:t>
            </a:r>
            <a:r>
              <a:rPr lang="en-US" sz="1530" dirty="0" smtClean="0"/>
              <a:t>.</a:t>
            </a:r>
            <a:endParaRPr lang="en-US" sz="1530" dirty="0"/>
          </a:p>
          <a:p>
            <a:pPr marL="631825" indent="-271463">
              <a:buClr>
                <a:srgbClr val="00B050"/>
              </a:buClr>
              <a:buFont typeface="+mj-lt"/>
              <a:buAutoNum type="arabicPeriod"/>
            </a:pPr>
            <a:r>
              <a:rPr lang="en-US" sz="1530" dirty="0" smtClean="0"/>
              <a:t>Calculate </a:t>
            </a:r>
            <a:r>
              <a:rPr lang="en-US" sz="1530" dirty="0"/>
              <a:t>the adjusted cash book balance. Deduct any bank service fees, non-sufficient funds fees, and check printing charges listed on the bank statement. Add interest earned, direct deposits from customers and notes receivable collected by the bank. Adjust any errors in the cash </a:t>
            </a:r>
            <a:r>
              <a:rPr lang="en-US" sz="1530" dirty="0" smtClean="0"/>
              <a:t>book.</a:t>
            </a:r>
            <a:endParaRPr lang="en-US" sz="1530" dirty="0"/>
          </a:p>
          <a:p>
            <a:pPr marL="631825" indent="-271463">
              <a:buClr>
                <a:srgbClr val="00B050"/>
              </a:buClr>
              <a:buFont typeface="+mj-lt"/>
              <a:buAutoNum type="arabicPeriod"/>
            </a:pPr>
            <a:r>
              <a:rPr lang="en-US" sz="1530" dirty="0" smtClean="0"/>
              <a:t>Compare </a:t>
            </a:r>
            <a:r>
              <a:rPr lang="en-US" sz="1530" dirty="0"/>
              <a:t>the adjusted bank statement balance to the adjusted cash book balance, which should be equal. If they are not equal, repeat the process</a:t>
            </a:r>
            <a:r>
              <a:rPr lang="en-US" sz="1530" dirty="0" smtClean="0"/>
              <a:t>.</a:t>
            </a:r>
            <a:endParaRPr lang="en-US" sz="1530" dirty="0"/>
          </a:p>
          <a:p>
            <a:pPr marL="631825" indent="-271463">
              <a:buClr>
                <a:srgbClr val="00B050"/>
              </a:buClr>
              <a:buFont typeface="+mj-lt"/>
              <a:buAutoNum type="arabicPeriod"/>
            </a:pPr>
            <a:r>
              <a:rPr lang="en-US" sz="1530" dirty="0" smtClean="0"/>
              <a:t>Make </a:t>
            </a:r>
            <a:r>
              <a:rPr lang="en-US" sz="1530" dirty="0"/>
              <a:t>the proper journal entries in the cash book. Credit any bank service charges, check printing charges or non-sufficient funds fees. Debit any additions to cash, such as interest earned, notes receivable and direct deposits from customers</a:t>
            </a:r>
            <a:r>
              <a:rPr lang="en-US" sz="1530" dirty="0" smtClean="0"/>
              <a:t>.</a:t>
            </a:r>
          </a:p>
          <a:p>
            <a:pPr marL="285750" indent="-285750">
              <a:buClr>
                <a:srgbClr val="00B050"/>
              </a:buClr>
              <a:buFont typeface="Wingdings 3" panose="05040102010807070707" pitchFamily="18" charset="2"/>
              <a:buChar char=""/>
            </a:pPr>
            <a:r>
              <a:rPr lang="en-US" sz="1530" b="1" dirty="0" smtClean="0">
                <a:solidFill>
                  <a:srgbClr val="FF0000"/>
                </a:solidFill>
                <a:latin typeface="Arial" panose="020B0604020202020204" pitchFamily="34" charset="0"/>
                <a:cs typeface="Arial" panose="020B0604020202020204" pitchFamily="34" charset="0"/>
              </a:rPr>
              <a:t>P9.1 – Task 01 </a:t>
            </a:r>
            <a:r>
              <a:rPr lang="en-US" sz="1530" dirty="0" smtClean="0">
                <a:solidFill>
                  <a:srgbClr val="FF0000"/>
                </a:solidFill>
                <a:latin typeface="Arial" panose="020B0604020202020204" pitchFamily="34" charset="0"/>
                <a:cs typeface="Arial" panose="020B0604020202020204" pitchFamily="34" charset="0"/>
              </a:rPr>
              <a:t>– In context to Northern Car Repairs, explain how and why a Cash Book needs to be updated on a regular basis.</a:t>
            </a:r>
            <a:endParaRPr lang="en-US" sz="153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P9.1 - How to </a:t>
            </a:r>
            <a:r>
              <a:rPr lang="en-US" sz="3200" dirty="0" smtClean="0"/>
              <a:t>Update </a:t>
            </a:r>
            <a:r>
              <a:rPr lang="en-US" sz="3200" dirty="0"/>
              <a:t>the </a:t>
            </a:r>
            <a:r>
              <a:rPr lang="en-US" sz="3200" dirty="0" smtClean="0"/>
              <a:t>Cash Book </a:t>
            </a:r>
            <a:endParaRPr lang="en-US" sz="32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83099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400" dirty="0"/>
              <a:t>The following are extracts from the cash book and bank statement of Dahl Cookery Store</a:t>
            </a:r>
          </a:p>
        </p:txBody>
      </p:sp>
      <p:graphicFrame>
        <p:nvGraphicFramePr>
          <p:cNvPr id="3" name="Table 2"/>
          <p:cNvGraphicFramePr>
            <a:graphicFrameLocks noGrp="1"/>
          </p:cNvGraphicFramePr>
          <p:nvPr>
            <p:extLst/>
          </p:nvPr>
        </p:nvGraphicFramePr>
        <p:xfrm>
          <a:off x="286753" y="2006704"/>
          <a:ext cx="8533722" cy="3078480"/>
        </p:xfrm>
        <a:graphic>
          <a:graphicData uri="http://schemas.openxmlformats.org/drawingml/2006/table">
            <a:tbl>
              <a:tblPr firstRow="1" bandRow="1">
                <a:tableStyleId>{5C22544A-7EE6-4342-B048-85BDC9FD1C3A}</a:tableStyleId>
              </a:tblPr>
              <a:tblGrid>
                <a:gridCol w="1764967"/>
                <a:gridCol w="1584176"/>
                <a:gridCol w="917718"/>
                <a:gridCol w="1746578"/>
                <a:gridCol w="1440160"/>
                <a:gridCol w="1080123"/>
              </a:tblGrid>
              <a:tr h="267458">
                <a:tc gridSpan="6">
                  <a:txBody>
                    <a:bodyPr/>
                    <a:lstStyle/>
                    <a:p>
                      <a:pPr algn="ctr"/>
                      <a:r>
                        <a:rPr lang="en-GB" sz="2000" dirty="0" smtClean="0"/>
                        <a:t>Cash Book Extract</a:t>
                      </a:r>
                      <a:endParaRPr lang="en-GB" sz="20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267458">
                <a:tc>
                  <a:txBody>
                    <a:bodyPr/>
                    <a:lstStyle/>
                    <a:p>
                      <a:r>
                        <a:rPr lang="en-GB" sz="2000" dirty="0" err="1" smtClean="0"/>
                        <a:t>Dr.</a:t>
                      </a:r>
                      <a:endParaRPr lang="en-GB" sz="2000" dirty="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tc>
                  <a:txBody>
                    <a:bodyPr/>
                    <a:lstStyle/>
                    <a:p>
                      <a:r>
                        <a:rPr lang="en-GB" sz="2000" dirty="0" smtClean="0"/>
                        <a:t>Cr</a:t>
                      </a:r>
                      <a:endParaRPr lang="en-GB" sz="2000" dirty="0"/>
                    </a:p>
                  </a:txBody>
                  <a:tcPr/>
                </a:tc>
              </a:tr>
              <a:tr h="267458">
                <a:tc>
                  <a:txBody>
                    <a:bodyPr/>
                    <a:lstStyle/>
                    <a:p>
                      <a:endParaRPr lang="en-GB" sz="2000"/>
                    </a:p>
                  </a:txBody>
                  <a:tcPr/>
                </a:tc>
                <a:tc>
                  <a:txBody>
                    <a:bodyPr/>
                    <a:lstStyle/>
                    <a:p>
                      <a:endParaRPr lang="en-GB" sz="2000"/>
                    </a:p>
                  </a:txBody>
                  <a:tcPr/>
                </a:tc>
                <a:tc>
                  <a:txBody>
                    <a:bodyPr/>
                    <a:lstStyle/>
                    <a:p>
                      <a:pPr algn="r"/>
                      <a:r>
                        <a:rPr lang="en-GB" sz="2000" dirty="0" smtClean="0"/>
                        <a:t>£</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r>
                        <a:rPr lang="en-GB" sz="2000" dirty="0" smtClean="0"/>
                        <a:t>£</a:t>
                      </a:r>
                      <a:endParaRPr lang="en-GB" sz="2000" dirty="0"/>
                    </a:p>
                  </a:txBody>
                  <a:tcPr/>
                </a:tc>
              </a:tr>
              <a:tr h="267458">
                <a:tc>
                  <a:txBody>
                    <a:bodyPr/>
                    <a:lstStyle/>
                    <a:p>
                      <a:r>
                        <a:rPr lang="en-GB" sz="2000" dirty="0" smtClean="0"/>
                        <a:t>January 1</a:t>
                      </a:r>
                      <a:endParaRPr lang="en-GB" sz="2000" dirty="0"/>
                    </a:p>
                  </a:txBody>
                  <a:tcPr/>
                </a:tc>
                <a:tc>
                  <a:txBody>
                    <a:bodyPr/>
                    <a:lstStyle/>
                    <a:p>
                      <a:r>
                        <a:rPr lang="en-GB" sz="2000" dirty="0" smtClean="0"/>
                        <a:t>Balance b/d</a:t>
                      </a:r>
                      <a:endParaRPr lang="en-GB" sz="2000" dirty="0"/>
                    </a:p>
                  </a:txBody>
                  <a:tcPr/>
                </a:tc>
                <a:tc>
                  <a:txBody>
                    <a:bodyPr/>
                    <a:lstStyle/>
                    <a:p>
                      <a:pPr algn="r"/>
                      <a:r>
                        <a:rPr lang="en-GB" sz="2000" dirty="0" smtClean="0"/>
                        <a:t>254</a:t>
                      </a:r>
                      <a:endParaRPr lang="en-GB" sz="2000" dirty="0"/>
                    </a:p>
                  </a:txBody>
                  <a:tcPr/>
                </a:tc>
                <a:tc>
                  <a:txBody>
                    <a:bodyPr/>
                    <a:lstStyle/>
                    <a:p>
                      <a:r>
                        <a:rPr lang="en-GB" sz="2000" dirty="0" smtClean="0"/>
                        <a:t>January 8</a:t>
                      </a:r>
                      <a:endParaRPr lang="en-GB" sz="2000" dirty="0"/>
                    </a:p>
                  </a:txBody>
                  <a:tcPr/>
                </a:tc>
                <a:tc>
                  <a:txBody>
                    <a:bodyPr/>
                    <a:lstStyle/>
                    <a:p>
                      <a:r>
                        <a:rPr lang="en-GB" sz="2000" dirty="0" smtClean="0"/>
                        <a:t>P Iqbal</a:t>
                      </a:r>
                      <a:endParaRPr lang="en-GB" sz="2000" dirty="0"/>
                    </a:p>
                  </a:txBody>
                  <a:tcPr/>
                </a:tc>
                <a:tc>
                  <a:txBody>
                    <a:bodyPr/>
                    <a:lstStyle/>
                    <a:p>
                      <a:pPr algn="r"/>
                      <a:r>
                        <a:rPr lang="en-GB" sz="2000" dirty="0" smtClean="0"/>
                        <a:t>182</a:t>
                      </a:r>
                      <a:endParaRPr lang="en-GB" sz="2000" dirty="0"/>
                    </a:p>
                  </a:txBody>
                  <a:tcPr/>
                </a:tc>
              </a:tr>
              <a:tr h="267458">
                <a:tc>
                  <a:txBody>
                    <a:bodyPr/>
                    <a:lstStyle/>
                    <a:p>
                      <a:r>
                        <a:rPr lang="en-GB" sz="2000" dirty="0" smtClean="0"/>
                        <a:t>January 8</a:t>
                      </a:r>
                      <a:endParaRPr lang="en-GB" sz="2000" dirty="0"/>
                    </a:p>
                  </a:txBody>
                  <a:tcPr/>
                </a:tc>
                <a:tc>
                  <a:txBody>
                    <a:bodyPr/>
                    <a:lstStyle/>
                    <a:p>
                      <a:r>
                        <a:rPr lang="en-GB" sz="2000" dirty="0" smtClean="0"/>
                        <a:t>C Offa</a:t>
                      </a:r>
                      <a:endParaRPr lang="en-GB" sz="2000" dirty="0"/>
                    </a:p>
                  </a:txBody>
                  <a:tcPr/>
                </a:tc>
                <a:tc>
                  <a:txBody>
                    <a:bodyPr/>
                    <a:lstStyle/>
                    <a:p>
                      <a:pPr algn="r"/>
                      <a:r>
                        <a:rPr lang="en-GB" sz="2000" dirty="0" smtClean="0"/>
                        <a:t>278</a:t>
                      </a:r>
                      <a:endParaRPr lang="en-GB" sz="2000" dirty="0"/>
                    </a:p>
                  </a:txBody>
                  <a:tcPr/>
                </a:tc>
                <a:tc>
                  <a:txBody>
                    <a:bodyPr/>
                    <a:lstStyle/>
                    <a:p>
                      <a:r>
                        <a:rPr lang="en-GB" sz="2000" dirty="0" smtClean="0"/>
                        <a:t>January 21</a:t>
                      </a:r>
                      <a:endParaRPr lang="en-GB" sz="2000" dirty="0"/>
                    </a:p>
                  </a:txBody>
                  <a:tcPr/>
                </a:tc>
                <a:tc>
                  <a:txBody>
                    <a:bodyPr/>
                    <a:lstStyle/>
                    <a:p>
                      <a:r>
                        <a:rPr lang="en-GB" sz="2000" dirty="0" smtClean="0"/>
                        <a:t>D Virgin</a:t>
                      </a:r>
                      <a:endParaRPr lang="en-GB" sz="2000" dirty="0"/>
                    </a:p>
                  </a:txBody>
                  <a:tcPr/>
                </a:tc>
                <a:tc>
                  <a:txBody>
                    <a:bodyPr/>
                    <a:lstStyle/>
                    <a:p>
                      <a:pPr algn="r"/>
                      <a:r>
                        <a:rPr lang="en-GB" sz="2000" dirty="0" smtClean="0"/>
                        <a:t>62</a:t>
                      </a:r>
                      <a:endParaRPr lang="en-GB" sz="2000" dirty="0"/>
                    </a:p>
                  </a:txBody>
                  <a:tcPr/>
                </a:tc>
              </a:tr>
              <a:tr h="267458">
                <a:tc>
                  <a:txBody>
                    <a:bodyPr/>
                    <a:lstStyle/>
                    <a:p>
                      <a:r>
                        <a:rPr lang="en-GB" sz="2000" dirty="0" smtClean="0"/>
                        <a:t>January 14</a:t>
                      </a:r>
                      <a:endParaRPr lang="en-GB" sz="2000" dirty="0"/>
                    </a:p>
                  </a:txBody>
                  <a:tcPr/>
                </a:tc>
                <a:tc>
                  <a:txBody>
                    <a:bodyPr/>
                    <a:lstStyle/>
                    <a:p>
                      <a:r>
                        <a:rPr lang="en-GB" sz="2000" dirty="0" smtClean="0"/>
                        <a:t>J Smith</a:t>
                      </a:r>
                      <a:endParaRPr lang="en-GB" sz="2000" dirty="0"/>
                    </a:p>
                  </a:txBody>
                  <a:tcPr/>
                </a:tc>
                <a:tc>
                  <a:txBody>
                    <a:bodyPr/>
                    <a:lstStyle/>
                    <a:p>
                      <a:pPr algn="r"/>
                      <a:r>
                        <a:rPr lang="en-GB" sz="2000" dirty="0" smtClean="0"/>
                        <a:t>352</a:t>
                      </a:r>
                      <a:endParaRPr lang="en-GB" sz="2000" dirty="0"/>
                    </a:p>
                  </a:txBody>
                  <a:tcPr/>
                </a:tc>
                <a:tc>
                  <a:txBody>
                    <a:bodyPr/>
                    <a:lstStyle/>
                    <a:p>
                      <a:r>
                        <a:rPr lang="en-GB" sz="2000" dirty="0" smtClean="0"/>
                        <a:t>January 28</a:t>
                      </a:r>
                      <a:endParaRPr lang="en-GB" sz="2000" dirty="0"/>
                    </a:p>
                  </a:txBody>
                  <a:tcPr/>
                </a:tc>
                <a:tc>
                  <a:txBody>
                    <a:bodyPr/>
                    <a:lstStyle/>
                    <a:p>
                      <a:r>
                        <a:rPr lang="en-GB" sz="2000" dirty="0" smtClean="0"/>
                        <a:t>F Dean</a:t>
                      </a:r>
                      <a:endParaRPr lang="en-GB" sz="2000" dirty="0"/>
                    </a:p>
                  </a:txBody>
                  <a:tcPr/>
                </a:tc>
                <a:tc>
                  <a:txBody>
                    <a:bodyPr/>
                    <a:lstStyle/>
                    <a:p>
                      <a:pPr algn="r"/>
                      <a:r>
                        <a:rPr lang="en-GB" sz="2000" dirty="0" smtClean="0"/>
                        <a:t>374</a:t>
                      </a:r>
                      <a:endParaRPr lang="en-GB" sz="2000" dirty="0"/>
                    </a:p>
                  </a:txBody>
                  <a:tcPr/>
                </a:tc>
              </a:tr>
              <a:tr h="267458">
                <a:tc>
                  <a:txBody>
                    <a:bodyPr/>
                    <a:lstStyle/>
                    <a:p>
                      <a:r>
                        <a:rPr lang="en-GB" sz="2000" dirty="0" smtClean="0"/>
                        <a:t>January 27</a:t>
                      </a:r>
                      <a:endParaRPr lang="en-GB" sz="2000" dirty="0"/>
                    </a:p>
                  </a:txBody>
                  <a:tcPr/>
                </a:tc>
                <a:tc>
                  <a:txBody>
                    <a:bodyPr/>
                    <a:lstStyle/>
                    <a:p>
                      <a:r>
                        <a:rPr lang="en-GB" sz="2000" dirty="0" smtClean="0"/>
                        <a:t>S Patel</a:t>
                      </a:r>
                      <a:endParaRPr lang="en-GB" sz="2000" dirty="0"/>
                    </a:p>
                  </a:txBody>
                  <a:tcPr/>
                </a:tc>
                <a:tc>
                  <a:txBody>
                    <a:bodyPr/>
                    <a:lstStyle/>
                    <a:p>
                      <a:pPr algn="r"/>
                      <a:r>
                        <a:rPr lang="en-GB" sz="2000" dirty="0" smtClean="0"/>
                        <a:t>265</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endParaRPr lang="en-GB" sz="2000" dirty="0"/>
                    </a:p>
                  </a:txBody>
                  <a:tcPr/>
                </a:tc>
              </a:tr>
            </a:tbl>
          </a:graphicData>
        </a:graphic>
      </p:graphicFrame>
      <p:sp>
        <p:nvSpPr>
          <p:cNvPr id="9" name="Title 2"/>
          <p:cNvSpPr>
            <a:spLocks noGrp="1"/>
          </p:cNvSpPr>
          <p:nvPr>
            <p:ph type="title"/>
          </p:nvPr>
        </p:nvSpPr>
        <p:spPr>
          <a:xfrm>
            <a:off x="70266" y="72008"/>
            <a:ext cx="8859452" cy="548680"/>
          </a:xfrm>
        </p:spPr>
        <p:txBody>
          <a:bodyPr>
            <a:noAutofit/>
          </a:bodyPr>
          <a:lstStyle/>
          <a:p>
            <a:r>
              <a:rPr lang="en-US" sz="3200" dirty="0" smtClean="0"/>
              <a:t>P9.2 </a:t>
            </a:r>
            <a:r>
              <a:rPr lang="en-US" sz="3200" dirty="0"/>
              <a:t>- How to </a:t>
            </a:r>
            <a:r>
              <a:rPr lang="en-US" sz="3200" dirty="0" smtClean="0"/>
              <a:t>Update </a:t>
            </a:r>
            <a:r>
              <a:rPr lang="en-US" sz="3200" dirty="0"/>
              <a:t>the </a:t>
            </a:r>
            <a:r>
              <a:rPr lang="en-US" sz="3200" dirty="0" smtClean="0"/>
              <a:t>Cash Book </a:t>
            </a:r>
            <a:endParaRPr lang="en-US" sz="3200" dirty="0"/>
          </a:p>
        </p:txBody>
      </p:sp>
      <p:sp>
        <p:nvSpPr>
          <p:cNvPr id="10" name="TextBox 9">
            <a:hlinkClick r:id="rId3" action="ppaction://hlinkfile"/>
          </p:cNvPr>
          <p:cNvSpPr txBox="1"/>
          <p:nvPr/>
        </p:nvSpPr>
        <p:spPr>
          <a:xfrm>
            <a:off x="8244408" y="5733256"/>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2618575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53619</TotalTime>
  <Words>4637</Words>
  <Application>Microsoft Office PowerPoint</Application>
  <PresentationFormat>On-screen Show (4:3)</PresentationFormat>
  <Paragraphs>488</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P9.1 - How to Update the Cash Book </vt:lpstr>
      <vt:lpstr>P9.2 - How to Update the Cash Book </vt:lpstr>
      <vt:lpstr>P9.2 - How to Update the Cash Book </vt:lpstr>
      <vt:lpstr>P10.2 – A Bank Reconciliation Statement</vt:lpstr>
      <vt:lpstr>PowerPoint Presentation</vt:lpstr>
      <vt:lpstr>PowerPoint Presentation</vt:lpstr>
      <vt:lpstr>PowerPoint Presentation</vt:lpstr>
      <vt:lpstr>PowerPoint Presentation</vt:lpstr>
      <vt:lpstr>PowerPoint Presentation</vt:lpstr>
      <vt:lpstr>PowerPoint Presentation</vt:lpstr>
      <vt:lpstr>P10.3 – A Bank Reconciliation Statement</vt:lpstr>
      <vt:lpstr>P10.3 – A Bank Reconciliation Statement</vt:lpstr>
      <vt:lpstr>P10.4 – A Bank Reconciliation Statement</vt:lpstr>
      <vt:lpstr>P11.1 - Methods of Payment and Receipt of Money </vt:lpstr>
      <vt:lpstr>P11.1 - Methods of Payment and Receipt of Money </vt:lpstr>
      <vt:lpstr>P11.1 - Methods of Payment and Receipt of Money </vt:lpstr>
      <vt:lpstr>P12.1 -  The Use and Purpose of a Bank Statement </vt:lpstr>
      <vt:lpstr>P12.1 -  The Use and Purpose of a Bank Statement </vt:lpstr>
      <vt:lpstr>P12.2 -  The Use and Purpose of a Bank Statement </vt:lpstr>
      <vt:lpstr>LO5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11.5</dc:title>
  <dc:subject>eBusiness</dc:subject>
  <dc:creator>Enderoth</dc:creator>
  <cp:lastModifiedBy>Stephen Rafferty</cp:lastModifiedBy>
  <cp:revision>1722</cp:revision>
  <cp:lastPrinted>2014-01-22T18:25:48Z</cp:lastPrinted>
  <dcterms:created xsi:type="dcterms:W3CDTF">2008-03-12T11:01:44Z</dcterms:created>
  <dcterms:modified xsi:type="dcterms:W3CDTF">2018-08-05T14:21:28Z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